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5"/>
    <p:sldMasterId id="2147483696" r:id="rId6"/>
    <p:sldMasterId id="2147484124" r:id="rId7"/>
    <p:sldMasterId id="2147483989" r:id="rId8"/>
  </p:sldMasterIdLst>
  <p:notesMasterIdLst>
    <p:notesMasterId r:id="rId33"/>
  </p:notesMasterIdLst>
  <p:handoutMasterIdLst>
    <p:handoutMasterId r:id="rId34"/>
  </p:handoutMasterIdLst>
  <p:sldIdLst>
    <p:sldId id="348" r:id="rId9"/>
    <p:sldId id="343" r:id="rId10"/>
    <p:sldId id="4626" r:id="rId11"/>
    <p:sldId id="333" r:id="rId12"/>
    <p:sldId id="335" r:id="rId13"/>
    <p:sldId id="337" r:id="rId14"/>
    <p:sldId id="339" r:id="rId15"/>
    <p:sldId id="341" r:id="rId16"/>
    <p:sldId id="344" r:id="rId17"/>
    <p:sldId id="816" r:id="rId18"/>
    <p:sldId id="256" r:id="rId19"/>
    <p:sldId id="302" r:id="rId20"/>
    <p:sldId id="303" r:id="rId21"/>
    <p:sldId id="387" r:id="rId22"/>
    <p:sldId id="322" r:id="rId23"/>
    <p:sldId id="326" r:id="rId24"/>
    <p:sldId id="358" r:id="rId25"/>
    <p:sldId id="316" r:id="rId26"/>
    <p:sldId id="4638" r:id="rId27"/>
    <p:sldId id="4639" r:id="rId28"/>
    <p:sldId id="4640" r:id="rId29"/>
    <p:sldId id="4641" r:id="rId30"/>
    <p:sldId id="4642" r:id="rId31"/>
    <p:sldId id="463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Only" id="{755492AA-E83A-B447-9F65-283E04105A00}">
          <p14:sldIdLst/>
        </p14:section>
        <p14:section name="Intro" id="{F22332A4-85FA-274E-8AE2-40CC372F9460}">
          <p14:sldIdLst>
            <p14:sldId id="348"/>
            <p14:sldId id="343"/>
          </p14:sldIdLst>
        </p14:section>
        <p14:section name="Value Proposition" id="{8DA45812-D23F-664B-A025-AA2B7360BA94}">
          <p14:sldIdLst>
            <p14:sldId id="4626"/>
            <p14:sldId id="333"/>
            <p14:sldId id="335"/>
            <p14:sldId id="337"/>
            <p14:sldId id="339"/>
            <p14:sldId id="341"/>
          </p14:sldIdLst>
        </p14:section>
        <p14:section name="App Patterns &amp; Use Cases" id="{32EA7969-2A69-EF47-BA7F-EC433903EFC4}">
          <p14:sldIdLst>
            <p14:sldId id="344"/>
            <p14:sldId id="816"/>
            <p14:sldId id="256"/>
            <p14:sldId id="302"/>
            <p14:sldId id="303"/>
            <p14:sldId id="387"/>
            <p14:sldId id="322"/>
            <p14:sldId id="326"/>
          </p14:sldIdLst>
        </p14:section>
        <p14:section name="Untitled Section" id="{9D349311-20FE-4026-A660-842CD147A4D4}">
          <p14:sldIdLst>
            <p14:sldId id="358"/>
            <p14:sldId id="316"/>
            <p14:sldId id="4638"/>
            <p14:sldId id="4639"/>
            <p14:sldId id="4640"/>
            <p14:sldId id="4641"/>
            <p14:sldId id="4642"/>
            <p14:sldId id="4635"/>
          </p14:sldIdLst>
        </p14:section>
      </p14:sectionLst>
    </p:ext>
    <p:ext uri="{EFAFB233-063F-42B5-8137-9DF3F51BA10A}">
      <p15:sldGuideLst xmlns:p15="http://schemas.microsoft.com/office/powerpoint/2012/main">
        <p15:guide id="1" pos="264" userDrawn="1">
          <p15:clr>
            <a:srgbClr val="A4A3A4"/>
          </p15:clr>
        </p15:guide>
        <p15:guide id="2" pos="3840" userDrawn="1">
          <p15:clr>
            <a:srgbClr val="A4A3A4"/>
          </p15:clr>
        </p15:guide>
        <p15:guide id="3" orient="horz" pos="672" userDrawn="1">
          <p15:clr>
            <a:srgbClr val="A4A3A4"/>
          </p15:clr>
        </p15:guide>
        <p15:guide id="4" orient="horz" pos="432" userDrawn="1">
          <p15:clr>
            <a:srgbClr val="A4A3A4"/>
          </p15:clr>
        </p15:guide>
        <p15:guide id="5" orient="horz" pos="1344" userDrawn="1">
          <p15:clr>
            <a:srgbClr val="A4A3A4"/>
          </p15:clr>
        </p15:guide>
        <p15:guide id="6" orient="horz" pos="1872" userDrawn="1">
          <p15:clr>
            <a:srgbClr val="A4A3A4"/>
          </p15:clr>
        </p15:guide>
        <p15:guide id="7" orient="horz" pos="20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sha Reyes-Grange" initials="NR [4]" lastIdx="1" clrIdx="0"/>
  <p:cmAuthor id="2" name="Nikisha Reyes-Grange" initials="NR" lastIdx="25" clrIdx="1"/>
  <p:cmAuthor id="3" name="Nikisha Reyes-Grange" initials="NR [2]" lastIdx="1" clrIdx="2"/>
  <p:cmAuthor id="4" name="Shveta Ahuja" initials="SA" lastIdx="36" clrIdx="3"/>
  <p:cmAuthor id="5" name="Thad Allen" initials="TA" lastIdx="2" clrIdx="4"/>
  <p:cmAuthor id="6" name="Daniel Schmeichler" initials="DS" lastIdx="1" clrIdx="5"/>
  <p:cmAuthor id="7" name="Daniel Schmeichler" initials="DS [2]" lastIdx="1" clrIdx="6"/>
  <p:cmAuthor id="8" name="Daniel Schmeichler" initials="DS [3]" lastIdx="1" clrIdx="7"/>
  <p:cmAuthor id="9" name="Daniel Schmeichler" initials="DS [4]" lastIdx="1" clrIdx="8"/>
  <p:cmAuthor id="10" name="Daniel Schmeichler" initials="DS [5]" lastIdx="1" clrIdx="9"/>
  <p:cmAuthor id="11" name="Daniel Schmeichler" initials="DS [6]" lastIdx="1" clrIdx="10"/>
  <p:cmAuthor id="12" name="Daniel Schmeichler" initials="DES" lastIdx="2" clrIdx="11"/>
  <p:cmAuthor id="13" name="Anitah Cantele" initials="AC" lastIdx="7" clrIdx="12"/>
  <p:cmAuthor id="14" name="Evan Aeschlimann" initials="EA" lastIdx="18" clrIdx="13"/>
  <p:cmAuthor id="15" name="Evan Aeschlimann" initials="EA [2]" lastIdx="1" clrIdx="14"/>
  <p:cmAuthor id="16" name="Evan Aeschlimann" initials="EA [3]" lastIdx="1" clrIdx="15"/>
  <p:cmAuthor id="17" name="Evan Aeschlimann" initials="EA [4]" lastIdx="0" clrIdx="1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3F3F3"/>
    <a:srgbClr val="0177D7"/>
    <a:srgbClr val="E1E1E1"/>
    <a:srgbClr val="DDDDD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D91A51-CF3C-470D-B27D-F85ED3E97072}" v="47" dt="2019-06-06T17:10:41.1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7" autoAdjust="0"/>
    <p:restoredTop sz="82391"/>
  </p:normalViewPr>
  <p:slideViewPr>
    <p:cSldViewPr snapToGrid="0" snapToObjects="1">
      <p:cViewPr varScale="1">
        <p:scale>
          <a:sx n="76" d="100"/>
          <a:sy n="76" d="100"/>
        </p:scale>
        <p:origin x="66" y="693"/>
      </p:cViewPr>
      <p:guideLst>
        <p:guide pos="264"/>
        <p:guide pos="3840"/>
        <p:guide orient="horz" pos="672"/>
        <p:guide orient="horz" pos="432"/>
        <p:guide orient="horz" pos="1344"/>
        <p:guide orient="horz" pos="1872"/>
        <p:guide orient="horz" pos="2016"/>
      </p:guideLst>
    </p:cSldViewPr>
  </p:slideViewPr>
  <p:notesTextViewPr>
    <p:cViewPr>
      <p:scale>
        <a:sx n="1" d="1"/>
        <a:sy n="1" d="1"/>
      </p:scale>
      <p:origin x="0" y="0"/>
    </p:cViewPr>
  </p:notesTextViewPr>
  <p:sorterViewPr>
    <p:cViewPr>
      <p:scale>
        <a:sx n="50" d="100"/>
        <a:sy n="50" d="100"/>
      </p:scale>
      <p:origin x="0" y="-3924"/>
    </p:cViewPr>
  </p:sorterViewPr>
  <p:notesViewPr>
    <p:cSldViewPr snapToGrid="0" snapToObjects="1">
      <p:cViewPr varScale="1">
        <p:scale>
          <a:sx n="147" d="100"/>
          <a:sy n="147" d="100"/>
        </p:scale>
        <p:origin x="4707" y="62"/>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slideMasters/slideMaster4.xml" Id="rId8" /><Relationship Type="http://schemas.openxmlformats.org/officeDocument/2006/relationships/slide" Target="slides/slide5.xml" Id="rId13" /><Relationship Type="http://schemas.openxmlformats.org/officeDocument/2006/relationships/slide" Target="slides/slide10.xml" Id="rId18" /><Relationship Type="http://schemas.openxmlformats.org/officeDocument/2006/relationships/slide" Target="slides/slide18.xml" Id="rId26" /><Relationship Type="http://schemas.openxmlformats.org/officeDocument/2006/relationships/tableStyles" Target="tableStyles.xml" Id="rId39" /><Relationship Type="http://schemas.openxmlformats.org/officeDocument/2006/relationships/customXml" Target="../customXml/item3.xml" Id="rId3" /><Relationship Type="http://schemas.openxmlformats.org/officeDocument/2006/relationships/slide" Target="slides/slide13.xml" Id="rId21" /><Relationship Type="http://schemas.openxmlformats.org/officeDocument/2006/relationships/handoutMaster" Target="handoutMasters/handoutMaster1.xml" Id="rId34" /><Relationship Type="http://schemas.openxmlformats.org/officeDocument/2006/relationships/slideMaster" Target="slideMasters/slideMaster3.xml" Id="rId7" /><Relationship Type="http://schemas.openxmlformats.org/officeDocument/2006/relationships/slide" Target="slides/slide4.xml" Id="rId12" /><Relationship Type="http://schemas.openxmlformats.org/officeDocument/2006/relationships/slide" Target="slides/slide9.xml" Id="rId17" /><Relationship Type="http://schemas.openxmlformats.org/officeDocument/2006/relationships/slide" Target="slides/slide17.xml" Id="rId25" /><Relationship Type="http://schemas.openxmlformats.org/officeDocument/2006/relationships/notesMaster" Target="notesMasters/notesMaster1.xml" Id="rId33" /><Relationship Type="http://schemas.openxmlformats.org/officeDocument/2006/relationships/theme" Target="theme/theme1.xml" Id="rId38" /><Relationship Type="http://schemas.openxmlformats.org/officeDocument/2006/relationships/customXml" Target="../customXml/item2.xml" Id="rId2" /><Relationship Type="http://schemas.openxmlformats.org/officeDocument/2006/relationships/slide" Target="slides/slide8.xml" Id="rId16" /><Relationship Type="http://schemas.openxmlformats.org/officeDocument/2006/relationships/slide" Target="slides/slide12.xml" Id="rId20" /><Relationship Type="http://schemas.openxmlformats.org/officeDocument/2006/relationships/slide" Target="slides/slide21.xml" Id="rId29" /><Relationship Type="http://schemas.microsoft.com/office/2015/10/relationships/revisionInfo" Target="revisionInfo.xml" Id="rId41" /><Relationship Type="http://schemas.openxmlformats.org/officeDocument/2006/relationships/customXml" Target="../customXml/item1.xml" Id="rId1" /><Relationship Type="http://schemas.openxmlformats.org/officeDocument/2006/relationships/slideMaster" Target="slideMasters/slideMaster2.xml" Id="rId6" /><Relationship Type="http://schemas.openxmlformats.org/officeDocument/2006/relationships/slide" Target="slides/slide3.xml" Id="rId11" /><Relationship Type="http://schemas.openxmlformats.org/officeDocument/2006/relationships/slide" Target="slides/slide16.xml" Id="rId24" /><Relationship Type="http://schemas.openxmlformats.org/officeDocument/2006/relationships/slide" Target="slides/slide24.xml" Id="rId32" /><Relationship Type="http://schemas.openxmlformats.org/officeDocument/2006/relationships/viewProps" Target="viewProps.xml" Id="rId37" /><Relationship Type="http://schemas.openxmlformats.org/officeDocument/2006/relationships/slideMaster" Target="slideMasters/slideMaster1.xml" Id="rId5" /><Relationship Type="http://schemas.openxmlformats.org/officeDocument/2006/relationships/slide" Target="slides/slide7.xml" Id="rId15" /><Relationship Type="http://schemas.openxmlformats.org/officeDocument/2006/relationships/slide" Target="slides/slide15.xml" Id="rId23" /><Relationship Type="http://schemas.openxmlformats.org/officeDocument/2006/relationships/slide" Target="slides/slide20.xml" Id="rId28" /><Relationship Type="http://schemas.openxmlformats.org/officeDocument/2006/relationships/presProps" Target="presProps.xml" Id="rId36" /><Relationship Type="http://schemas.openxmlformats.org/officeDocument/2006/relationships/slide" Target="slides/slide2.xml" Id="rId10" /><Relationship Type="http://schemas.openxmlformats.org/officeDocument/2006/relationships/slide" Target="slides/slide11.xml" Id="rId19" /><Relationship Type="http://schemas.openxmlformats.org/officeDocument/2006/relationships/slide" Target="slides/slide23.xml" Id="rId31" /><Relationship Type="http://schemas.openxmlformats.org/officeDocument/2006/relationships/customXml" Target="../customXml/item4.xml" Id="rId4" /><Relationship Type="http://schemas.openxmlformats.org/officeDocument/2006/relationships/slide" Target="slides/slide1.xml" Id="rId9" /><Relationship Type="http://schemas.openxmlformats.org/officeDocument/2006/relationships/slide" Target="slides/slide6.xml" Id="rId14" /><Relationship Type="http://schemas.openxmlformats.org/officeDocument/2006/relationships/slide" Target="slides/slide14.xml" Id="rId22" /><Relationship Type="http://schemas.openxmlformats.org/officeDocument/2006/relationships/slide" Target="slides/slide19.xml" Id="rId27" /><Relationship Type="http://schemas.openxmlformats.org/officeDocument/2006/relationships/slide" Target="slides/slide22.xml" Id="rId30" /><Relationship Type="http://schemas.openxmlformats.org/officeDocument/2006/relationships/commentAuthors" Target="commentAuthors.xml" Id="rId35"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6279B2-FEAB-4EA6-8627-AAC7230ACF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B9B0DE-9347-4026-A1E1-817D2CEA56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E25DC4-CFE3-4EAF-95D2-AC092812AC9F}" type="datetimeFigureOut">
              <a:rPr lang="en-US" smtClean="0"/>
              <a:t>5/31/2019</a:t>
            </a:fld>
            <a:endParaRPr lang="en-US"/>
          </a:p>
        </p:txBody>
      </p:sp>
      <p:sp>
        <p:nvSpPr>
          <p:cNvPr id="4" name="Footer Placeholder 3">
            <a:extLst>
              <a:ext uri="{FF2B5EF4-FFF2-40B4-BE49-F238E27FC236}">
                <a16:creationId xmlns:a16="http://schemas.microsoft.com/office/drawing/2014/main" id="{F3E7D66E-801D-42E3-9395-690217CA74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639271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6340F-A3E4-9041-ADD0-12BC00EA7419}"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9A09B-4A39-974B-9594-129A7470D52A}" type="slidenum">
              <a:rPr lang="en-US" smtClean="0"/>
              <a:t>‹#›</a:t>
            </a:fld>
            <a:endParaRPr lang="en-US"/>
          </a:p>
        </p:txBody>
      </p:sp>
    </p:spTree>
    <p:extLst>
      <p:ext uri="{BB962C8B-B14F-4D97-AF65-F5344CB8AC3E}">
        <p14:creationId xmlns:p14="http://schemas.microsoft.com/office/powerpoint/2010/main" val="136726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65484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542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Graph </a:t>
            </a:r>
            <a:r>
              <a:rPr lang="en-US" sz="1200" b="0" i="0" kern="1200" dirty="0">
                <a:solidFill>
                  <a:schemeClr val="tx1"/>
                </a:solidFill>
                <a:effectLst/>
                <a:latin typeface="+mn-lt"/>
                <a:ea typeface="+mn-ea"/>
                <a:cs typeface="+mn-cs"/>
              </a:rPr>
              <a:t>PageRank</a:t>
            </a:r>
          </a:p>
          <a:p>
            <a:endParaRPr lang="en-US" dirty="0"/>
          </a:p>
        </p:txBody>
      </p:sp>
      <p:sp>
        <p:nvSpPr>
          <p:cNvPr id="4" name="Slide Number Placeholder 3"/>
          <p:cNvSpPr>
            <a:spLocks noGrp="1"/>
          </p:cNvSpPr>
          <p:nvPr>
            <p:ph type="sldNum" sz="quarter" idx="10"/>
          </p:nvPr>
        </p:nvSpPr>
        <p:spPr/>
        <p:txBody>
          <a:bodyPr/>
          <a:lstStyle/>
          <a:p>
            <a:fld id="{39E9B826-0704-4A8F-9FBF-4B7775328DEE}" type="slidenum">
              <a:rPr lang="en-US" smtClean="0"/>
              <a:t>17</a:t>
            </a:fld>
            <a:endParaRPr lang="en-US"/>
          </a:p>
        </p:txBody>
      </p:sp>
    </p:spTree>
    <p:extLst>
      <p:ext uri="{BB962C8B-B14F-4D97-AF65-F5344CB8AC3E}">
        <p14:creationId xmlns:p14="http://schemas.microsoft.com/office/powerpoint/2010/main" val="1730858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http://spark.apache.org/docs/latest/mllib-guide.html</a:t>
            </a:r>
          </a:p>
        </p:txBody>
      </p:sp>
      <p:sp>
        <p:nvSpPr>
          <p:cNvPr id="4" name="Slide Number Placeholder 3"/>
          <p:cNvSpPr>
            <a:spLocks noGrp="1"/>
          </p:cNvSpPr>
          <p:nvPr>
            <p:ph type="sldNum" sz="quarter" idx="10"/>
          </p:nvPr>
        </p:nvSpPr>
        <p:spPr/>
        <p:txBody>
          <a:bodyPr/>
          <a:lstStyle/>
          <a:p>
            <a:fld id="{4DEC1451-83AE-4503-BADD-4AE83DF39B8A}" type="slidenum">
              <a:rPr lang="en-US" smtClean="0"/>
              <a:t>18</a:t>
            </a:fld>
            <a:endParaRPr lang="en-US"/>
          </a:p>
        </p:txBody>
      </p:sp>
    </p:spTree>
    <p:extLst>
      <p:ext uri="{BB962C8B-B14F-4D97-AF65-F5344CB8AC3E}">
        <p14:creationId xmlns:p14="http://schemas.microsoft.com/office/powerpoint/2010/main" val="1457493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a:solidFill>
                  <a:schemeClr val="tx1"/>
                </a:solidFill>
                <a:effectLst/>
                <a:latin typeface="Segoe UI Light" pitchFamily="34" charset="0"/>
                <a:ea typeface="+mn-ea"/>
                <a:cs typeface="+mn-cs"/>
              </a:rPr>
              <a:t>Azure Databricks is an Apache Spark-based analytics platform optimized for the Microsoft Azure cloud services platform</a:t>
            </a:r>
            <a:r>
              <a:rPr lang="en-US" sz="900" b="0" i="0" u="none" strike="noStrike" kern="1200">
                <a:solidFill>
                  <a:schemeClr val="tx1"/>
                </a:solidFill>
                <a:effectLst/>
                <a:latin typeface="Segoe UI Light" pitchFamily="34" charset="0"/>
                <a:ea typeface="+mn-ea"/>
                <a:cs typeface="+mn-cs"/>
              </a:rPr>
              <a:t>. Designed with the founders of Apache Spark, Databricks is integrated with Azure to provide one-click setup, streamlined workflows, and an interactive workspace that enables collaboration between data scientists, data engineers, and business analysts.</a:t>
            </a:r>
          </a:p>
          <a:p>
            <a:endParaRPr lang="en-US" sz="1200" b="1"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Enhance your teams’ productivity</a:t>
            </a:r>
            <a:endParaRPr lang="en-US">
              <a:effectLst/>
            </a:endParaRPr>
          </a:p>
          <a:p>
            <a:pPr lvl="1"/>
            <a:r>
              <a:rPr lang="en-US" sz="1200" b="1" kern="1200">
                <a:solidFill>
                  <a:schemeClr val="tx1"/>
                </a:solidFill>
                <a:effectLst/>
                <a:latin typeface="+mn-lt"/>
                <a:ea typeface="+mn-ea"/>
                <a:cs typeface="+mn-cs"/>
              </a:rPr>
              <a:t>Get started quickly </a:t>
            </a:r>
            <a:r>
              <a:rPr lang="en-US" sz="1200" kern="1200">
                <a:solidFill>
                  <a:schemeClr val="tx1"/>
                </a:solidFill>
                <a:effectLst/>
                <a:latin typeface="+mn-lt"/>
                <a:ea typeface="+mn-ea"/>
                <a:cs typeface="+mn-cs"/>
              </a:rPr>
              <a:t>by launching your new Spark environment with one click.</a:t>
            </a:r>
            <a:endParaRPr lang="en-US">
              <a:effectLst/>
            </a:endParaRPr>
          </a:p>
          <a:p>
            <a:pPr lvl="1"/>
            <a:r>
              <a:rPr lang="en-US" sz="1200" b="1" kern="1200">
                <a:solidFill>
                  <a:schemeClr val="tx1"/>
                </a:solidFill>
                <a:effectLst/>
                <a:latin typeface="+mn-lt"/>
                <a:ea typeface="+mn-ea"/>
                <a:cs typeface="+mn-cs"/>
              </a:rPr>
              <a:t>Improve collaboration </a:t>
            </a:r>
            <a:r>
              <a:rPr lang="en-US" sz="1200" kern="1200">
                <a:solidFill>
                  <a:schemeClr val="tx1"/>
                </a:solidFill>
                <a:effectLst/>
                <a:latin typeface="+mn-lt"/>
                <a:ea typeface="+mn-ea"/>
                <a:cs typeface="+mn-cs"/>
              </a:rPr>
              <a:t>amongst your analytics team through a unified workspace.</a:t>
            </a:r>
            <a:endParaRPr lang="en-US">
              <a:effectLst/>
            </a:endParaRPr>
          </a:p>
          <a:p>
            <a:pPr lvl="1"/>
            <a:r>
              <a:rPr lang="en-US" sz="1200" b="1" kern="1200">
                <a:solidFill>
                  <a:schemeClr val="tx1"/>
                </a:solidFill>
                <a:effectLst/>
                <a:latin typeface="+mn-lt"/>
                <a:ea typeface="+mn-ea"/>
                <a:cs typeface="+mn-cs"/>
              </a:rPr>
              <a:t>Innovate faster </a:t>
            </a:r>
            <a:r>
              <a:rPr lang="en-US" sz="1200" kern="1200">
                <a:solidFill>
                  <a:schemeClr val="tx1"/>
                </a:solidFill>
                <a:effectLst/>
                <a:latin typeface="+mn-lt"/>
                <a:ea typeface="+mn-ea"/>
                <a:cs typeface="+mn-cs"/>
              </a:rPr>
              <a:t>with native integration with rest of Azure platform.</a:t>
            </a:r>
            <a:endParaRPr lang="en-US">
              <a:effectLst/>
            </a:endParaRPr>
          </a:p>
          <a:p>
            <a:endParaRPr lang="en-US" sz="900" b="1"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Integration with Azure services</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Azure Databricks </a:t>
            </a:r>
            <a:r>
              <a:rPr lang="en-US" sz="900" b="1" i="0" u="none" strike="noStrike" kern="1200">
                <a:solidFill>
                  <a:schemeClr val="tx1"/>
                </a:solidFill>
                <a:effectLst/>
                <a:latin typeface="Segoe UI Light" pitchFamily="34" charset="0"/>
                <a:ea typeface="+mn-ea"/>
                <a:cs typeface="+mn-cs"/>
              </a:rPr>
              <a:t>integrates deeply with Azure databases </a:t>
            </a:r>
            <a:r>
              <a:rPr lang="en-US" sz="900" b="0" i="0" u="none" strike="noStrike" kern="1200">
                <a:solidFill>
                  <a:schemeClr val="tx1"/>
                </a:solidFill>
                <a:effectLst/>
                <a:latin typeface="Segoe UI Light" pitchFamily="34" charset="0"/>
                <a:ea typeface="+mn-ea"/>
                <a:cs typeface="+mn-cs"/>
              </a:rPr>
              <a:t>and stores: SQL Data Warehouse, Cosmos DB, Data Lake Store, and Blob Storage. </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Through </a:t>
            </a:r>
            <a:r>
              <a:rPr lang="en-US" sz="900" b="1" i="0" u="none" strike="noStrike" kern="1200">
                <a:solidFill>
                  <a:schemeClr val="tx1"/>
                </a:solidFill>
                <a:effectLst/>
                <a:latin typeface="Segoe UI Light" pitchFamily="34" charset="0"/>
                <a:ea typeface="+mn-ea"/>
                <a:cs typeface="+mn-cs"/>
              </a:rPr>
              <a:t>rich integration with Power BI</a:t>
            </a:r>
            <a:r>
              <a:rPr lang="en-US" sz="900" b="0" i="0" u="none" strike="noStrike" kern="1200">
                <a:solidFill>
                  <a:schemeClr val="tx1"/>
                </a:solidFill>
                <a:effectLst/>
                <a:latin typeface="Segoe UI Light" pitchFamily="34" charset="0"/>
                <a:ea typeface="+mn-ea"/>
                <a:cs typeface="+mn-cs"/>
              </a:rPr>
              <a:t>, Azure Databricks allows you to discover and share your impactful insights quickly and easily. You can use other BI tools as well, such as Tableau Software via JDBC/ODBC cluster endpoints.</a:t>
            </a:r>
          </a:p>
          <a:p>
            <a:pPr lvl="0"/>
            <a:endParaRPr lang="en-US" sz="1200" b="1"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Build</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on the most compliant and trusted cloud</a:t>
            </a:r>
            <a:endParaRPr lang="en-US">
              <a:effectLst/>
            </a:endParaRPr>
          </a:p>
          <a:p>
            <a:pPr lvl="1"/>
            <a:r>
              <a:rPr lang="en-US" sz="1200" b="1" kern="1200">
                <a:solidFill>
                  <a:schemeClr val="tx1"/>
                </a:solidFill>
                <a:effectLst/>
                <a:latin typeface="+mn-lt"/>
                <a:ea typeface="+mn-ea"/>
                <a:cs typeface="+mn-cs"/>
              </a:rPr>
              <a:t>Simplify security and identity control </a:t>
            </a:r>
            <a:r>
              <a:rPr lang="en-US" sz="1200" kern="1200">
                <a:solidFill>
                  <a:schemeClr val="tx1"/>
                </a:solidFill>
                <a:effectLst/>
                <a:latin typeface="+mn-lt"/>
                <a:ea typeface="+mn-ea"/>
                <a:cs typeface="+mn-cs"/>
              </a:rPr>
              <a:t>with built-in integration with Active Directory.</a:t>
            </a:r>
            <a:endParaRPr lang="en-US">
              <a:effectLst/>
            </a:endParaRPr>
          </a:p>
          <a:p>
            <a:pPr lvl="1"/>
            <a:r>
              <a:rPr lang="en-US" sz="1200" b="1" kern="1200">
                <a:solidFill>
                  <a:schemeClr val="tx1"/>
                </a:solidFill>
                <a:effectLst/>
                <a:latin typeface="+mn-lt"/>
                <a:ea typeface="+mn-ea"/>
                <a:cs typeface="+mn-cs"/>
              </a:rPr>
              <a:t>Regulate access </a:t>
            </a:r>
            <a:r>
              <a:rPr lang="en-US" sz="1200" kern="1200">
                <a:solidFill>
                  <a:schemeClr val="tx1"/>
                </a:solidFill>
                <a:effectLst/>
                <a:latin typeface="+mn-lt"/>
                <a:ea typeface="+mn-ea"/>
                <a:cs typeface="+mn-cs"/>
              </a:rPr>
              <a:t>with fine-grained user permissions to Azure Databricks’ notebooks, clusters, jobs and data. </a:t>
            </a:r>
            <a:endParaRPr lang="en-US">
              <a:effectLst/>
            </a:endParaRPr>
          </a:p>
          <a:p>
            <a:pPr lvl="1"/>
            <a:r>
              <a:rPr lang="en-US" sz="1200" b="1" kern="1200">
                <a:solidFill>
                  <a:schemeClr val="tx1"/>
                </a:solidFill>
                <a:effectLst/>
                <a:latin typeface="+mn-lt"/>
                <a:ea typeface="+mn-ea"/>
                <a:cs typeface="+mn-cs"/>
              </a:rPr>
              <a:t>Build with confidence on the trusted cloud </a:t>
            </a:r>
            <a:r>
              <a:rPr lang="en-US" sz="1200" kern="1200">
                <a:solidFill>
                  <a:schemeClr val="tx1"/>
                </a:solidFill>
                <a:effectLst/>
                <a:latin typeface="+mn-lt"/>
                <a:ea typeface="+mn-ea"/>
                <a:cs typeface="+mn-cs"/>
              </a:rPr>
              <a:t>backed by unmatched support, compliance and SLAs.</a:t>
            </a:r>
            <a:endParaRPr lang="en-US">
              <a:effectLst/>
            </a:endParaRPr>
          </a:p>
          <a:p>
            <a:pPr lvl="0"/>
            <a:endParaRPr lang="en-US" sz="1200" b="1"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Scale without limits</a:t>
            </a:r>
            <a:endParaRPr lang="en-US">
              <a:effectLst/>
            </a:endParaRPr>
          </a:p>
          <a:p>
            <a:pPr lvl="1"/>
            <a:r>
              <a:rPr lang="en-US" sz="1200" b="1" kern="1200">
                <a:solidFill>
                  <a:schemeClr val="tx1"/>
                </a:solidFill>
                <a:effectLst/>
                <a:latin typeface="+mn-lt"/>
                <a:ea typeface="+mn-ea"/>
                <a:cs typeface="+mn-cs"/>
              </a:rPr>
              <a:t>Operate at massive scale </a:t>
            </a:r>
            <a:r>
              <a:rPr lang="en-US" sz="1200" kern="1200">
                <a:solidFill>
                  <a:schemeClr val="tx1"/>
                </a:solidFill>
                <a:effectLst/>
                <a:latin typeface="+mn-lt"/>
                <a:ea typeface="+mn-ea"/>
                <a:cs typeface="+mn-cs"/>
              </a:rPr>
              <a:t>without limits globally.</a:t>
            </a:r>
            <a:endParaRPr lang="en-US">
              <a:effectLst/>
            </a:endParaRPr>
          </a:p>
          <a:p>
            <a:pPr lvl="1"/>
            <a:r>
              <a:rPr lang="en-US" sz="1200" b="1" kern="1200">
                <a:solidFill>
                  <a:schemeClr val="tx1"/>
                </a:solidFill>
                <a:effectLst/>
                <a:latin typeface="+mn-lt"/>
                <a:ea typeface="+mn-ea"/>
                <a:cs typeface="+mn-cs"/>
              </a:rPr>
              <a:t>Accelerate data processing </a:t>
            </a:r>
            <a:r>
              <a:rPr lang="en-US" sz="1200" kern="1200">
                <a:solidFill>
                  <a:schemeClr val="tx1"/>
                </a:solidFill>
                <a:effectLst/>
                <a:latin typeface="+mn-lt"/>
                <a:ea typeface="+mn-ea"/>
                <a:cs typeface="+mn-cs"/>
              </a:rPr>
              <a:t>with the fastest Spark engine. </a:t>
            </a:r>
            <a:endParaRPr lang="en-US">
              <a:effectLst/>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6/6/2019 1:12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0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a:solidFill>
                  <a:schemeClr val="tx1"/>
                </a:solidFill>
                <a:effectLst/>
                <a:latin typeface="Segoe UI Light" pitchFamily="34" charset="0"/>
                <a:ea typeface="+mn-ea"/>
                <a:cs typeface="+mn-cs"/>
              </a:rPr>
              <a:t>Apache Spark in Azure Databricks</a:t>
            </a:r>
          </a:p>
          <a:p>
            <a:r>
              <a:rPr lang="en-US" sz="900" b="0" i="0" u="none" strike="noStrike" kern="1200">
                <a:solidFill>
                  <a:schemeClr val="tx1"/>
                </a:solidFill>
                <a:effectLst/>
                <a:latin typeface="Segoe UI Light" pitchFamily="34" charset="0"/>
                <a:ea typeface="+mn-ea"/>
                <a:cs typeface="+mn-cs"/>
              </a:rPr>
              <a:t>Azure Databricks builds on the capabilities of Spark by providing a zero-management cloud platform that includes:</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Fully managed Spark clusters</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An interactive workspace for exploration and visualization</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A platform for powering your favorite Spark-based applications</a:t>
            </a:r>
          </a:p>
          <a:p>
            <a:endParaRPr lang="en-US" sz="900" b="1"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Fully managed Apache Spark clusters in the cloud</a:t>
            </a:r>
          </a:p>
          <a:p>
            <a:r>
              <a:rPr lang="en-US" sz="900" b="0" i="0" u="none" strike="noStrike" kern="1200">
                <a:solidFill>
                  <a:schemeClr val="tx1"/>
                </a:solidFill>
                <a:effectLst/>
                <a:latin typeface="Segoe UI Light" pitchFamily="34" charset="0"/>
                <a:ea typeface="+mn-ea"/>
                <a:cs typeface="+mn-cs"/>
              </a:rPr>
              <a:t>Azure Databricks has a secure and reliable production environment in the cloud, managed and supported by Spark experts. You can:</a:t>
            </a:r>
          </a:p>
          <a:p>
            <a:r>
              <a:rPr lang="en-US" sz="900" b="0" i="0" u="none" strike="noStrike" kern="1200">
                <a:solidFill>
                  <a:schemeClr val="tx1"/>
                </a:solidFill>
                <a:effectLst/>
                <a:latin typeface="Segoe UI Light" pitchFamily="34" charset="0"/>
                <a:ea typeface="+mn-ea"/>
                <a:cs typeface="+mn-cs"/>
              </a:rPr>
              <a:t>Create clusters in seconds.</a:t>
            </a:r>
          </a:p>
          <a:p>
            <a:r>
              <a:rPr lang="en-US" sz="900" b="0" i="0" u="none" strike="noStrike" kern="1200">
                <a:solidFill>
                  <a:schemeClr val="tx1"/>
                </a:solidFill>
                <a:effectLst/>
                <a:latin typeface="Segoe UI Light" pitchFamily="34" charset="0"/>
                <a:ea typeface="+mn-ea"/>
                <a:cs typeface="+mn-cs"/>
              </a:rPr>
              <a:t>Dynamically </a:t>
            </a:r>
            <a:r>
              <a:rPr lang="en-US" sz="900" b="0" i="0" u="none" strike="noStrike" kern="1200" err="1">
                <a:solidFill>
                  <a:schemeClr val="tx1"/>
                </a:solidFill>
                <a:effectLst/>
                <a:latin typeface="Segoe UI Light" pitchFamily="34" charset="0"/>
                <a:ea typeface="+mn-ea"/>
                <a:cs typeface="+mn-cs"/>
              </a:rPr>
              <a:t>autoscale</a:t>
            </a:r>
            <a:r>
              <a:rPr lang="en-US" sz="900" b="0" i="0" u="none" strike="noStrike" kern="1200">
                <a:solidFill>
                  <a:schemeClr val="tx1"/>
                </a:solidFill>
                <a:effectLst/>
                <a:latin typeface="Segoe UI Light" pitchFamily="34" charset="0"/>
                <a:ea typeface="+mn-ea"/>
                <a:cs typeface="+mn-cs"/>
              </a:rPr>
              <a:t> clusters up and down, including serverless clusters, and share them across teams. </a:t>
            </a:r>
          </a:p>
          <a:p>
            <a:r>
              <a:rPr lang="en-US" sz="900" b="0" i="0" u="none" strike="noStrike" kern="1200">
                <a:solidFill>
                  <a:schemeClr val="tx1"/>
                </a:solidFill>
                <a:effectLst/>
                <a:latin typeface="Segoe UI Light" pitchFamily="34" charset="0"/>
                <a:ea typeface="+mn-ea"/>
                <a:cs typeface="+mn-cs"/>
              </a:rPr>
              <a:t>Use clusters programmatically by using the REST APIs. </a:t>
            </a:r>
          </a:p>
          <a:p>
            <a:r>
              <a:rPr lang="en-US" sz="900" b="0" i="0" u="none" strike="noStrike" kern="1200">
                <a:solidFill>
                  <a:schemeClr val="tx1"/>
                </a:solidFill>
                <a:effectLst/>
                <a:latin typeface="Segoe UI Light" pitchFamily="34" charset="0"/>
                <a:ea typeface="+mn-ea"/>
                <a:cs typeface="+mn-cs"/>
              </a:rPr>
              <a:t>Use secure data integration capabilities built on top of Spark that enable you to unify your data without centralization. </a:t>
            </a:r>
          </a:p>
          <a:p>
            <a:r>
              <a:rPr lang="en-US" sz="900" b="0" i="0" u="none" strike="noStrike" kern="1200">
                <a:solidFill>
                  <a:schemeClr val="tx1"/>
                </a:solidFill>
                <a:effectLst/>
                <a:latin typeface="Segoe UI Light" pitchFamily="34" charset="0"/>
                <a:ea typeface="+mn-ea"/>
                <a:cs typeface="+mn-cs"/>
              </a:rPr>
              <a:t>Get instant access to the latest Apache Spark features with each release.</a:t>
            </a:r>
          </a:p>
          <a:p>
            <a:endParaRPr lang="en-US" sz="900" b="1"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Databricks Runtime</a:t>
            </a:r>
          </a:p>
          <a:p>
            <a:r>
              <a:rPr lang="en-US" sz="900" b="0" i="0" u="none" strike="noStrike" kern="1200">
                <a:solidFill>
                  <a:schemeClr val="tx1"/>
                </a:solidFill>
                <a:effectLst/>
                <a:latin typeface="Segoe UI Light" pitchFamily="34" charset="0"/>
                <a:ea typeface="+mn-ea"/>
                <a:cs typeface="+mn-cs"/>
              </a:rPr>
              <a:t>The Databricks Runtime is built on top of Apache Spark and is natively built for the Azure cloud. </a:t>
            </a:r>
          </a:p>
          <a:p>
            <a:r>
              <a:rPr lang="en-US" sz="900" b="0" i="0" u="none" strike="noStrike" kern="1200">
                <a:solidFill>
                  <a:schemeClr val="tx1"/>
                </a:solidFill>
                <a:effectLst/>
                <a:latin typeface="Segoe UI Light" pitchFamily="34" charset="0"/>
                <a:ea typeface="+mn-ea"/>
                <a:cs typeface="+mn-cs"/>
              </a:rPr>
              <a:t>With the </a:t>
            </a:r>
            <a:r>
              <a:rPr lang="en-US" sz="900" b="1" i="0" u="none" strike="noStrike" kern="1200">
                <a:solidFill>
                  <a:schemeClr val="tx1"/>
                </a:solidFill>
                <a:effectLst/>
                <a:latin typeface="Segoe UI Light" pitchFamily="34" charset="0"/>
                <a:ea typeface="+mn-ea"/>
                <a:cs typeface="+mn-cs"/>
              </a:rPr>
              <a:t>Serverless</a:t>
            </a:r>
            <a:r>
              <a:rPr lang="en-US" sz="900" b="0" i="0" u="none" strike="noStrike" kern="1200">
                <a:solidFill>
                  <a:schemeClr val="tx1"/>
                </a:solidFill>
                <a:effectLst/>
                <a:latin typeface="Segoe UI Light" pitchFamily="34" charset="0"/>
                <a:ea typeface="+mn-ea"/>
                <a:cs typeface="+mn-cs"/>
              </a:rPr>
              <a:t> option, Azure Databricks completely abstracts out the infrastructure complexity and the need for specialized expertise to set up and configure your data infrastructure. The Serverless option helps data scientists iterate quickly as a team.</a:t>
            </a:r>
          </a:p>
          <a:p>
            <a:r>
              <a:rPr lang="en-US" sz="900" b="0" i="0" u="none" strike="noStrike" kern="1200">
                <a:solidFill>
                  <a:schemeClr val="tx1"/>
                </a:solidFill>
                <a:effectLst/>
                <a:latin typeface="Segoe UI Light" pitchFamily="34" charset="0"/>
                <a:ea typeface="+mn-ea"/>
                <a:cs typeface="+mn-cs"/>
              </a:rPr>
              <a:t>For data engineers, who care about the performance of production jobs, Azure Databricks provides a Spark engine that is faster and performant through various optimizations at the I/O layer and processing layer (Databricks I/O).</a:t>
            </a:r>
          </a:p>
          <a:p>
            <a:endParaRPr lang="en-US" sz="900" b="1"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Workspace for collaboration</a:t>
            </a:r>
          </a:p>
          <a:p>
            <a:r>
              <a:rPr lang="en-US" sz="900" b="0" i="0" u="none" strike="noStrike" kern="1200">
                <a:solidFill>
                  <a:schemeClr val="tx1"/>
                </a:solidFill>
                <a:effectLst/>
                <a:latin typeface="Segoe UI Light" pitchFamily="34" charset="0"/>
                <a:ea typeface="+mn-ea"/>
                <a:cs typeface="+mn-cs"/>
              </a:rPr>
              <a:t>Through a collaborative and integrated environment, Azure Databricks streamlines the process of exploring data, prototyping, and running data-driven applications in Spark.</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Determine how to use data with easy data exploration.</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Document your progress in notebooks in R, Python, Scala, or SQL.</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Visualize data in a few clicks, and use familiar tools like Matplotlib, </a:t>
            </a:r>
            <a:r>
              <a:rPr lang="en-US" sz="900" b="0" i="0" u="none" strike="noStrike" kern="1200" err="1">
                <a:solidFill>
                  <a:schemeClr val="tx1"/>
                </a:solidFill>
                <a:effectLst/>
                <a:latin typeface="Segoe UI Light" pitchFamily="34" charset="0"/>
                <a:ea typeface="+mn-ea"/>
                <a:cs typeface="+mn-cs"/>
              </a:rPr>
              <a:t>ggplot</a:t>
            </a:r>
            <a:r>
              <a:rPr lang="en-US" sz="900" b="0" i="0" u="none" strike="noStrike" kern="1200">
                <a:solidFill>
                  <a:schemeClr val="tx1"/>
                </a:solidFill>
                <a:effectLst/>
                <a:latin typeface="Segoe UI Light" pitchFamily="34" charset="0"/>
                <a:ea typeface="+mn-ea"/>
                <a:cs typeface="+mn-cs"/>
              </a:rPr>
              <a:t>, or d3.</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Use interactive dashboards to create dynamic reports.</a:t>
            </a:r>
          </a:p>
          <a:p>
            <a:pPr marL="171450" indent="-171450">
              <a:buFont typeface="Arial" panose="020B0604020202020204" pitchFamily="34" charset="0"/>
              <a:buChar char="•"/>
            </a:pPr>
            <a:r>
              <a:rPr lang="en-US" sz="900" b="0" i="0" u="none" strike="noStrike" kern="1200">
                <a:solidFill>
                  <a:schemeClr val="tx1"/>
                </a:solidFill>
                <a:effectLst/>
                <a:latin typeface="Segoe UI Light" pitchFamily="34" charset="0"/>
                <a:ea typeface="+mn-ea"/>
                <a:cs typeface="+mn-cs"/>
              </a:rPr>
              <a:t>Use Spark and interact with the data simultaneously.</a:t>
            </a:r>
          </a:p>
          <a:p>
            <a:endParaRPr lang="en-US" sz="900" b="1"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Enterprise security</a:t>
            </a:r>
          </a:p>
          <a:p>
            <a:r>
              <a:rPr lang="en-US" sz="900" b="0" i="0" u="none" strike="noStrike" kern="1200">
                <a:solidFill>
                  <a:schemeClr val="tx1"/>
                </a:solidFill>
                <a:effectLst/>
                <a:latin typeface="Segoe UI Light" pitchFamily="34" charset="0"/>
                <a:ea typeface="+mn-ea"/>
                <a:cs typeface="+mn-cs"/>
              </a:rPr>
              <a:t>Azure Databricks provides enterprise-grade Azure security, including Azure Active Directory integration, role-based controls, and SLAs that protect your data and your business.</a:t>
            </a:r>
          </a:p>
          <a:p>
            <a:r>
              <a:rPr lang="en-US" sz="900" b="0" i="0" u="none" strike="noStrike" kern="1200">
                <a:solidFill>
                  <a:schemeClr val="tx1"/>
                </a:solidFill>
                <a:effectLst/>
                <a:latin typeface="Segoe UI Light" pitchFamily="34" charset="0"/>
                <a:ea typeface="+mn-ea"/>
                <a:cs typeface="+mn-cs"/>
              </a:rPr>
              <a:t>Integration with Azure Active Directory enables you to run complete Azure-based solutions using Azure Databricks.</a:t>
            </a:r>
          </a:p>
          <a:p>
            <a:r>
              <a:rPr lang="en-US" sz="900" b="0" i="0" u="none" strike="noStrike" kern="1200">
                <a:solidFill>
                  <a:schemeClr val="tx1"/>
                </a:solidFill>
                <a:effectLst/>
                <a:latin typeface="Segoe UI Light" pitchFamily="34" charset="0"/>
                <a:ea typeface="+mn-ea"/>
                <a:cs typeface="+mn-cs"/>
              </a:rPr>
              <a:t>Azure Databricks roles-based access enables fine-grained user permissions for notebooks, clusters, jobs, and data.</a:t>
            </a:r>
          </a:p>
          <a:p>
            <a:r>
              <a:rPr lang="en-US" sz="900" b="0" i="0" u="none" strike="noStrike" kern="1200">
                <a:solidFill>
                  <a:schemeClr val="tx1"/>
                </a:solidFill>
                <a:effectLst/>
                <a:latin typeface="Segoe UI Light" pitchFamily="34" charset="0"/>
                <a:ea typeface="+mn-ea"/>
                <a:cs typeface="+mn-cs"/>
              </a:rPr>
              <a:t>Enterprise-grade SLAs.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533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t>Azure Databricks is the ideal environment for developing your models and testing these models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t>Spark can be used to deploy as well however in many cases this is not the ideal environment for deployment and scoring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t>(NOT YET RELEASED) Azure Machine Learning can take the output from Azure Databricks and via A Python SDK and Command Line Interface to deploy the model using Azure Kubernetes Service (AKS) using Docker.</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6/6/2019 1:13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003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Azure Databricks is a fast, easy and collaborative Apache® Spark™ based analytics platform optimized for Azure. Designed in collaboration with the founders of Apache Spark, Azure Databricks combines the best of Databricks and Azure to help customers accelerate innovation with one-click set up; streamlined workflows and an interactive workspace that enables collaboration between data scientists, data engineers, and business analysts. Customers automatically benefit native integration with other Azure services such as Power BI, SQL Data Warehouse, Cosmos DB as well as from enterprise-grade Azure security, including Active Directory integration, compliance, and enterprise-grade SLAs.</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Augment your existing data systems by training and evaluating ML models in Azure Databricks.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Azure Databricks, you can:</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Build with confidence, </a:t>
            </a:r>
            <a:r>
              <a:rPr lang="en-US" sz="1200" kern="1200" dirty="0">
                <a:solidFill>
                  <a:schemeClr val="tx1"/>
                </a:solidFill>
                <a:effectLst/>
                <a:latin typeface="+mn-lt"/>
                <a:ea typeface="+mn-ea"/>
                <a:cs typeface="+mn-cs"/>
              </a:rPr>
              <a:t>backed by unmatched support, compliance and SLAs.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0"/>
            <a:r>
              <a:rPr lang="en-US" sz="1200" b="1" kern="1200" dirty="0">
                <a:solidFill>
                  <a:schemeClr val="tx1"/>
                </a:solidFill>
                <a:effectLst/>
                <a:latin typeface="+mn-lt"/>
                <a:ea typeface="+mn-ea"/>
                <a:cs typeface="+mn-cs"/>
              </a:rPr>
              <a:t>Scale without limits</a:t>
            </a:r>
            <a:endParaRPr lang="en-U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endParaRPr lang="en-US" dirty="0"/>
          </a:p>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endParaRPr lang="en-US" b="1" dirty="0"/>
          </a:p>
          <a:p>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69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2</a:t>
            </a:fld>
            <a:endParaRPr lang="en-US"/>
          </a:p>
        </p:txBody>
      </p:sp>
    </p:spTree>
    <p:extLst>
      <p:ext uri="{BB962C8B-B14F-4D97-AF65-F5344CB8AC3E}">
        <p14:creationId xmlns:p14="http://schemas.microsoft.com/office/powerpoint/2010/main" val="1664636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4</a:t>
            </a:fld>
            <a:endParaRPr lang="en-US"/>
          </a:p>
        </p:txBody>
      </p:sp>
    </p:spTree>
    <p:extLst>
      <p:ext uri="{BB962C8B-B14F-4D97-AF65-F5344CB8AC3E}">
        <p14:creationId xmlns:p14="http://schemas.microsoft.com/office/powerpoint/2010/main" val="171253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5</a:t>
            </a:fld>
            <a:endParaRPr lang="en-US"/>
          </a:p>
        </p:txBody>
      </p:sp>
    </p:spTree>
    <p:extLst>
      <p:ext uri="{BB962C8B-B14F-4D97-AF65-F5344CB8AC3E}">
        <p14:creationId xmlns:p14="http://schemas.microsoft.com/office/powerpoint/2010/main" val="499001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a:t>
            </a:fld>
            <a:endParaRPr lang="en-US"/>
          </a:p>
        </p:txBody>
      </p:sp>
    </p:spTree>
    <p:extLst>
      <p:ext uri="{BB962C8B-B14F-4D97-AF65-F5344CB8AC3E}">
        <p14:creationId xmlns:p14="http://schemas.microsoft.com/office/powerpoint/2010/main" val="145315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a:t>
            </a:fld>
            <a:endParaRPr lang="en-US"/>
          </a:p>
        </p:txBody>
      </p:sp>
    </p:spTree>
    <p:extLst>
      <p:ext uri="{BB962C8B-B14F-4D97-AF65-F5344CB8AC3E}">
        <p14:creationId xmlns:p14="http://schemas.microsoft.com/office/powerpoint/2010/main" val="1321940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8</a:t>
            </a:fld>
            <a:endParaRPr lang="en-US"/>
          </a:p>
        </p:txBody>
      </p:sp>
    </p:spTree>
    <p:extLst>
      <p:ext uri="{BB962C8B-B14F-4D97-AF65-F5344CB8AC3E}">
        <p14:creationId xmlns:p14="http://schemas.microsoft.com/office/powerpoint/2010/main" val="63012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a:t>
            </a:fld>
            <a:endParaRPr lang="en-US"/>
          </a:p>
        </p:txBody>
      </p:sp>
    </p:spTree>
    <p:extLst>
      <p:ext uri="{BB962C8B-B14F-4D97-AF65-F5344CB8AC3E}">
        <p14:creationId xmlns:p14="http://schemas.microsoft.com/office/powerpoint/2010/main" val="3319421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86760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0971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61634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extLst>
      <p:ext uri="{BB962C8B-B14F-4D97-AF65-F5344CB8AC3E}">
        <p14:creationId xmlns:p14="http://schemas.microsoft.com/office/powerpoint/2010/main" val="28243153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dirty="0"/>
              <a:t>Click to edit Master title style</a:t>
            </a:r>
          </a:p>
        </p:txBody>
      </p:sp>
    </p:spTree>
    <p:extLst>
      <p:ext uri="{BB962C8B-B14F-4D97-AF65-F5344CB8AC3E}">
        <p14:creationId xmlns:p14="http://schemas.microsoft.com/office/powerpoint/2010/main" val="40350070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1648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dirty="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284142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07439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13370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3936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dirty="0"/>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dirty="0"/>
              <a:t>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Tree>
    <p:extLst>
      <p:ext uri="{BB962C8B-B14F-4D97-AF65-F5344CB8AC3E}">
        <p14:creationId xmlns:p14="http://schemas.microsoft.com/office/powerpoint/2010/main" val="36205570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42915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14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8847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8524804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73453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976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55399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237E32-D1AF-49D2-9BB6-D576BE168F9E}"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79C0F-7E52-4630-9154-9BF021D71404}" type="slidenum">
              <a:rPr lang="en-US" smtClean="0"/>
              <a:t>‹#›</a:t>
            </a:fld>
            <a:endParaRPr lang="en-US"/>
          </a:p>
        </p:txBody>
      </p:sp>
    </p:spTree>
    <p:extLst>
      <p:ext uri="{BB962C8B-B14F-4D97-AF65-F5344CB8AC3E}">
        <p14:creationId xmlns:p14="http://schemas.microsoft.com/office/powerpoint/2010/main" val="26276882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237E32-D1AF-49D2-9BB6-D576BE168F9E}"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79C0F-7E52-4630-9154-9BF021D71404}" type="slidenum">
              <a:rPr lang="en-US" smtClean="0"/>
              <a:t>‹#›</a:t>
            </a:fld>
            <a:endParaRPr lang="en-US"/>
          </a:p>
        </p:txBody>
      </p:sp>
    </p:spTree>
    <p:extLst>
      <p:ext uri="{BB962C8B-B14F-4D97-AF65-F5344CB8AC3E}">
        <p14:creationId xmlns:p14="http://schemas.microsoft.com/office/powerpoint/2010/main" val="4131411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422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4155932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6706" r="14043" b="20749"/>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70870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descr="A group of people standing in a room&#10;&#10;Description automatically generated">
            <a:extLst>
              <a:ext uri="{FF2B5EF4-FFF2-40B4-BE49-F238E27FC236}">
                <a16:creationId xmlns:a16="http://schemas.microsoft.com/office/drawing/2014/main" id="{7ED44BF3-CF60-D541-B90D-31F9D292D84A}"/>
              </a:ext>
            </a:extLst>
          </p:cNvPr>
          <p:cNvPicPr>
            <a:picLocks noChangeAspect="1"/>
          </p:cNvPicPr>
          <p:nvPr userDrawn="1"/>
        </p:nvPicPr>
        <p:blipFill rotWithShape="1">
          <a:blip r:embed="rId2"/>
          <a:srcRect l="37084" t="33641" r="20796" b="30953"/>
          <a:stretch/>
        </p:blipFill>
        <p:spPr>
          <a:xfrm>
            <a:off x="-1" y="0"/>
            <a:ext cx="12237027"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635115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0564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9515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382884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5111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2"/>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139607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428093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543132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5266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557932856"/>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41797445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0800781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0114955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7875942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1126784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760749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01613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97189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483426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1843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5707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15163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8554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7748590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648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4909392"/>
      </p:ext>
    </p:extLst>
  </p:cSld>
  <p:clrMapOvr>
    <a:masterClrMapping/>
  </p:clrMapOvr>
  <p:transition spd="slow">
    <p:cove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175275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469578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5163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7509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28765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9743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6.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7.xml"/><Relationship Id="rId1" Type="http://schemas.openxmlformats.org/officeDocument/2006/relationships/slideLayout" Target="../slideLayouts/slideLayout56.xml"/><Relationship Id="rId4"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796788"/>
      </p:ext>
    </p:extLst>
  </p:cSld>
  <p:clrMap bg1="lt1" tx1="dk1" bg2="lt2" tx2="dk2" accent1="accent1" accent2="accent2" accent3="accent3" accent4="accent4" accent5="accent5" accent6="accent6" hlink="hlink" folHlink="folHlink"/>
  <p:sldLayoutIdLst>
    <p:sldLayoutId id="2147483690" r:id="rId1"/>
    <p:sldLayoutId id="2147483695"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92" r:id="rId12"/>
    <p:sldLayoutId id="2147483694" r:id="rId13"/>
    <p:sldLayoutId id="2147483676" r:id="rId14"/>
    <p:sldLayoutId id="2147483691" r:id="rId15"/>
    <p:sldLayoutId id="2147483693" r:id="rId16"/>
    <p:sldLayoutId id="2147483677" r:id="rId17"/>
    <p:sldLayoutId id="2147483678" r:id="rId18"/>
    <p:sldLayoutId id="2147483679" r:id="rId19"/>
    <p:sldLayoutId id="2147483680" r:id="rId20"/>
    <p:sldLayoutId id="2147483682" r:id="rId21"/>
    <p:sldLayoutId id="2147483684" r:id="rId22"/>
    <p:sldLayoutId id="2147483685" r:id="rId23"/>
    <p:sldLayoutId id="2147483686" r:id="rId24"/>
    <p:sldLayoutId id="2147483687" r:id="rId25"/>
    <p:sldLayoutId id="2147483688" r:id="rId26"/>
    <p:sldLayoutId id="2147483689" r:id="rId27"/>
    <p:sldLayoutId id="2147483721" r:id="rId28"/>
    <p:sldLayoutId id="2147483722" r:id="rId29"/>
    <p:sldLayoutId id="2147483723" r:id="rId30"/>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300351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6509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4487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1634785317,&quot;Placement&quot;:&quot;Footer&quot;}">
            <a:extLst>
              <a:ext uri="{FF2B5EF4-FFF2-40B4-BE49-F238E27FC236}">
                <a16:creationId xmlns:a16="http://schemas.microsoft.com/office/drawing/2014/main" id="{C9459CB3-D006-4347-9D37-17071D2E0ED2}"/>
              </a:ext>
            </a:extLst>
          </p:cNvPr>
          <p:cNvSpPr txBox="1"/>
          <p:nvPr userDrawn="1"/>
        </p:nvSpPr>
        <p:spPr>
          <a:xfrm>
            <a:off x="0" y="6653983"/>
            <a:ext cx="2082103" cy="150811"/>
          </a:xfrm>
          <a:prstGeom prst="rect">
            <a:avLst/>
          </a:prstGeom>
          <a:noFill/>
        </p:spPr>
        <p:txBody>
          <a:bodyPr vert="horz" wrap="square" lIns="0" tIns="0" rIns="0" bIns="0" rtlCol="0" anchor="ctr" anchorCtr="1">
            <a:spAutoFit/>
          </a:bodyPr>
          <a:lstStyle/>
          <a:p>
            <a:pPr algn="l">
              <a:spcBef>
                <a:spcPts val="0"/>
              </a:spcBef>
              <a:spcAft>
                <a:spcPts val="0"/>
              </a:spcAft>
            </a:pPr>
            <a:r>
              <a:rPr lang="en-US" sz="980" dirty="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70201720"/>
      </p:ext>
    </p:extLst>
  </p:cSld>
  <p:clrMap bg1="lt1" tx1="dk1" bg2="lt2" tx2="dk2" accent1="accent1" accent2="accent2" accent3="accent3" accent4="accent4" accent5="accent5" accent6="accent6" hlink="hlink" folHlink="folHlink"/>
  <p:sldLayoutIdLst>
    <p:sldLayoutId id="2147484412" r:id="rId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userDrawn="1">
          <p15:clr>
            <a:srgbClr val="C35EA4"/>
          </p15:clr>
        </p15:guide>
        <p15:guide id="17" pos="7169" userDrawn="1">
          <p15:clr>
            <a:srgbClr val="C35EA4"/>
          </p15:clr>
        </p15:guide>
        <p15:guide id="25" orient="horz" pos="362" userDrawn="1">
          <p15:clr>
            <a:srgbClr val="C35EA4"/>
          </p15:clr>
        </p15:guide>
        <p15:guide id="26" orient="horz" pos="3872" userDrawn="1">
          <p15:clr>
            <a:srgbClr val="C35EA4"/>
          </p15:clr>
        </p15:guide>
        <p15:guide id="27" orient="horz" pos="180" userDrawn="1">
          <p15:clr>
            <a:srgbClr val="A4A3A4"/>
          </p15:clr>
        </p15:guide>
        <p15:guide id="28" pos="181" userDrawn="1">
          <p15:clr>
            <a:srgbClr val="A4A3A4"/>
          </p15:clr>
        </p15:guide>
        <p15:guide id="29" orient="horz" pos="4054" userDrawn="1">
          <p15:clr>
            <a:srgbClr val="A4A3A4"/>
          </p15:clr>
        </p15:guide>
        <p15:guide id="30" pos="7348"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9208748" y="2991036"/>
            <a:ext cx="6858623" cy="876557"/>
          </a:xfrm>
          <a:prstGeom prst="rect">
            <a:avLst/>
          </a:prstGeom>
        </p:spPr>
      </p:pic>
      <p:sp>
        <p:nvSpPr>
          <p:cNvPr id="3" name="MSIPCMContentMarking" descr="{&quot;HashCode&quot;:-1634785317,&quot;Placement&quot;:&quot;Footer&quot;}">
            <a:extLst>
              <a:ext uri="{FF2B5EF4-FFF2-40B4-BE49-F238E27FC236}">
                <a16:creationId xmlns:a16="http://schemas.microsoft.com/office/drawing/2014/main" id="{CA820089-9BE6-4800-9B8D-CD69988B4120}"/>
              </a:ext>
            </a:extLst>
          </p:cNvPr>
          <p:cNvSpPr txBox="1"/>
          <p:nvPr userDrawn="1"/>
        </p:nvSpPr>
        <p:spPr>
          <a:xfrm>
            <a:off x="0" y="6661517"/>
            <a:ext cx="2082103" cy="135743"/>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dirty="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993640489"/>
      </p:ext>
    </p:extLst>
  </p:cSld>
  <p:clrMap bg1="lt1" tx1="dk1" bg2="lt2" tx2="dk2" accent1="accent1" accent2="accent2" accent3="accent3" accent4="accent4" accent5="accent5" accent6="accent6" hlink="hlink" folHlink="folHlink"/>
  <p:sldLayoutIdLst>
    <p:sldLayoutId id="2147484411" r:id="rId1"/>
    <p:sldLayoutId id="2147483991" r:id="rId2"/>
  </p:sldLayoutIdLst>
  <p:transition>
    <p:fade/>
  </p:transition>
  <p:txStyles>
    <p:titleStyle>
      <a:lvl1pPr algn="l" defTabSz="932205" rtl="0" eaLnBrk="1" latinLnBrk="0" hangingPunct="1">
        <a:lnSpc>
          <a:spcPct val="90000"/>
        </a:lnSpc>
        <a:spcBef>
          <a:spcPct val="0"/>
        </a:spcBef>
        <a:buNone/>
        <a:defRPr lang="en-US" sz="4896" b="0" kern="1200" cap="none" spc="-102" baseline="0" dirty="0" smtClean="0">
          <a:ln w="3175">
            <a:noFill/>
          </a:ln>
          <a:solidFill>
            <a:schemeClr val="tx2"/>
          </a:soli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1.jpeg"/><Relationship Id="rId1" Type="http://schemas.openxmlformats.org/officeDocument/2006/relationships/slideLayout" Target="../slideLayouts/slideLayout30.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55.xml"/><Relationship Id="rId6" Type="http://schemas.microsoft.com/office/2007/relationships/hdphoto" Target="../media/hdphoto1.wdp"/><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5989" y="5333544"/>
            <a:ext cx="9919090" cy="5954264"/>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9"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7" name="Freeform: Shape 99"/>
          <p:cNvSpPr/>
          <p:nvPr/>
        </p:nvSpPr>
        <p:spPr>
          <a:xfrm>
            <a:off x="-435801" y="3990142"/>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99"/>
          <p:cNvSpPr/>
          <p:nvPr/>
        </p:nvSpPr>
        <p:spPr>
          <a:xfrm>
            <a:off x="-762516" y="2593251"/>
            <a:ext cx="13709774"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bwMode="auto">
          <a:xfrm>
            <a:off x="0" y="0"/>
            <a:ext cx="12190651" cy="6858000"/>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1512978" y="3165173"/>
            <a:ext cx="9169691" cy="871008"/>
          </a:xfrm>
          <a:prstGeom prst="rect">
            <a:avLst/>
          </a:prstGeom>
          <a:noFill/>
        </p:spPr>
        <p:txBody>
          <a:bodyPr wrap="none" lIns="182880" tIns="146304" rIns="182880" bIns="146304" rtlCol="0">
            <a:spAutoFit/>
          </a:bodyPr>
          <a:lstStyle/>
          <a:p>
            <a:pPr algn="ctr">
              <a:lnSpc>
                <a:spcPct val="90000"/>
              </a:lnSpc>
              <a:spcAft>
                <a:spcPts val="600"/>
              </a:spcAft>
            </a:pPr>
            <a:r>
              <a:rPr lang="en-US" dirty="0">
                <a:solidFill>
                  <a:schemeClr val="bg1"/>
                </a:solidFill>
                <a:latin typeface="Segoe UI Semilight" charset="0"/>
                <a:ea typeface="Segoe UI Semilight" charset="0"/>
                <a:cs typeface="Segoe UI Semilight" charset="0"/>
              </a:rPr>
              <a:t>A FULLY-MANAGED GLOBALLY DISTRIBUTED DATABASE SERVICE BUILT TO GUARANTEE </a:t>
            </a:r>
          </a:p>
          <a:p>
            <a:pPr algn="ctr">
              <a:lnSpc>
                <a:spcPct val="90000"/>
              </a:lnSpc>
              <a:spcAft>
                <a:spcPts val="600"/>
              </a:spcAft>
            </a:pPr>
            <a:r>
              <a:rPr lang="en-US" dirty="0">
                <a:solidFill>
                  <a:schemeClr val="bg1"/>
                </a:solidFill>
                <a:latin typeface="Segoe UI Semilight" charset="0"/>
                <a:ea typeface="Segoe UI Semilight" charset="0"/>
                <a:cs typeface="Segoe UI Semilight"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109" y="2712367"/>
            <a:ext cx="9071428" cy="665464"/>
          </a:xfrm>
        </p:spPr>
        <p:txBody>
          <a:bodyPr/>
          <a:lstStyle/>
          <a:p>
            <a:r>
              <a:rPr lang="en-US" dirty="0">
                <a:solidFill>
                  <a:schemeClr val="bg1"/>
                </a:solidFill>
                <a:ea typeface="Segoe UI Semilight" charset="0"/>
              </a:rPr>
              <a:t>Azure Cosmos </a:t>
            </a:r>
            <a:r>
              <a:rPr lang="en-US" dirty="0" err="1">
                <a:solidFill>
                  <a:schemeClr val="bg1"/>
                </a:solidFill>
                <a:ea typeface="Segoe UI Semilight" charset="0"/>
              </a:rPr>
              <a:t>db</a:t>
            </a:r>
            <a:br>
              <a:rPr lang="en-US" dirty="0">
                <a:solidFill>
                  <a:schemeClr val="bg1"/>
                </a:solidFill>
                <a:ea typeface="Segoe UI Semilight" charset="0"/>
              </a:rPr>
            </a:br>
            <a:r>
              <a:rPr lang="en-US" spc="250" dirty="0">
                <a:solidFill>
                  <a:schemeClr val="bg1"/>
                </a:solidFill>
                <a:ea typeface="Segoe UI Semilight" charset="0"/>
              </a:rPr>
              <a:t> </a:t>
            </a:r>
            <a:br>
              <a:rPr lang="en-US" spc="250" dirty="0">
                <a:solidFill>
                  <a:schemeClr val="bg1"/>
                </a:solidFill>
                <a:ea typeface="Segoe UI Semilight" charset="0"/>
              </a:rPr>
            </a:br>
            <a:br>
              <a:rPr lang="en-US" sz="1800" b="1" dirty="0">
                <a:solidFill>
                  <a:schemeClr val="bg1"/>
                </a:solidFill>
              </a:rPr>
            </a:br>
            <a:br>
              <a:rPr lang="en-US" sz="1800" b="1" dirty="0">
                <a:solidFill>
                  <a:schemeClr val="bg1"/>
                </a:solidFill>
              </a:rPr>
            </a:br>
            <a:endParaRPr lang="en-US" sz="1800" cap="none" dirty="0">
              <a:solidFill>
                <a:schemeClr val="bg1"/>
              </a:solidFill>
            </a:endParaRPr>
          </a:p>
        </p:txBody>
      </p:sp>
      <p:sp>
        <p:nvSpPr>
          <p:cNvPr id="40" name="Freeform: Shape 99"/>
          <p:cNvSpPr/>
          <p:nvPr/>
        </p:nvSpPr>
        <p:spPr>
          <a:xfrm>
            <a:off x="-959761" y="1144558"/>
            <a:ext cx="1410426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99"/>
          <p:cNvSpPr/>
          <p:nvPr/>
        </p:nvSpPr>
        <p:spPr>
          <a:xfrm>
            <a:off x="-1237349" y="-159705"/>
            <a:ext cx="14659436"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94177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2EFD137A-3997-4F91-86CD-D688C27D42BB}"/>
              </a:ext>
            </a:extLst>
          </p:cNvPr>
          <p:cNvSpPr/>
          <p:nvPr/>
        </p:nvSpPr>
        <p:spPr bwMode="auto">
          <a:xfrm>
            <a:off x="8450362" y="1319024"/>
            <a:ext cx="3474228"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p>
        </p:txBody>
      </p:sp>
      <p:sp>
        <p:nvSpPr>
          <p:cNvPr id="186" name="Rectangle 185">
            <a:extLst>
              <a:ext uri="{FF2B5EF4-FFF2-40B4-BE49-F238E27FC236}">
                <a16:creationId xmlns:a16="http://schemas.microsoft.com/office/drawing/2014/main" id="{733860E6-A3DB-423A-9D7E-1A74591D2AB6}"/>
              </a:ext>
            </a:extLst>
          </p:cNvPr>
          <p:cNvSpPr/>
          <p:nvPr/>
        </p:nvSpPr>
        <p:spPr bwMode="auto">
          <a:xfrm>
            <a:off x="2126786" y="1319024"/>
            <a:ext cx="2064658"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29254" y="1297607"/>
            <a:ext cx="2064658"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TRANSFORM &amp; 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331578" y="1319024"/>
            <a:ext cx="2064658"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 &amp; TRAIN</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vert="horz" lIns="91440" tIns="45720" rIns="91440" bIns="45720" rtlCol="0" anchor="ctr">
            <a:noAutofit/>
          </a:bodyPr>
          <a:lstStyle/>
          <a:p>
            <a:pPr algn="l"/>
            <a:r>
              <a:rPr lang="en-US" sz="4300" cap="none" spc="-100">
                <a:gradFill>
                  <a:gsLst>
                    <a:gs pos="1250">
                      <a:schemeClr val="tx1"/>
                    </a:gs>
                    <a:gs pos="100000">
                      <a:schemeClr val="tx1"/>
                    </a:gs>
                  </a:gsLst>
                  <a:lin ang="5400000" scaled="0"/>
                </a:gradFill>
                <a:latin typeface="+mj-lt"/>
                <a:cs typeface="Segoe UI"/>
              </a:rPr>
              <a:t>CONA Proposed BI Architecture - Overall</a:t>
            </a:r>
            <a:endParaRPr lang="en-US" sz="4313" cap="none" spc="-100">
              <a:gradFill>
                <a:gsLst>
                  <a:gs pos="1250">
                    <a:schemeClr val="tx1"/>
                  </a:gs>
                  <a:gs pos="100000">
                    <a:schemeClr val="tx1"/>
                  </a:gs>
                </a:gsLst>
                <a:lin ang="5400000" scaled="0"/>
              </a:gradFill>
              <a:latin typeface="+mj-lt"/>
              <a:cs typeface="Segoe UI" pitchFamily="34" charset="0"/>
            </a:endParaRPr>
          </a:p>
        </p:txBody>
      </p:sp>
      <p:sp>
        <p:nvSpPr>
          <p:cNvPr id="427" name="TextBox 426">
            <a:extLst>
              <a:ext uri="{FF2B5EF4-FFF2-40B4-BE49-F238E27FC236}">
                <a16:creationId xmlns:a16="http://schemas.microsoft.com/office/drawing/2014/main" id="{44133919-F6A4-4907-AE4E-98A5D5DE908E}"/>
              </a:ext>
            </a:extLst>
          </p:cNvPr>
          <p:cNvSpPr txBox="1"/>
          <p:nvPr/>
        </p:nvSpPr>
        <p:spPr>
          <a:xfrm>
            <a:off x="430277" y="2135943"/>
            <a:ext cx="1152557" cy="40620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Sensors and IoT</a:t>
            </a:r>
          </a:p>
          <a:p>
            <a:pPr>
              <a:buSzPct val="90000"/>
              <a:defRPr/>
            </a:pPr>
            <a:r>
              <a:rPr lang="en-US" sz="1000">
                <a:solidFill>
                  <a:srgbClr val="505050"/>
                </a:solidFill>
              </a:rPr>
              <a:t>(unstructured)</a:t>
            </a:r>
          </a:p>
        </p:txBody>
      </p:sp>
      <p:sp>
        <p:nvSpPr>
          <p:cNvPr id="435" name="Rectangle 434">
            <a:extLst>
              <a:ext uri="{FF2B5EF4-FFF2-40B4-BE49-F238E27FC236}">
                <a16:creationId xmlns:a16="http://schemas.microsoft.com/office/drawing/2014/main" id="{82905F8B-D3A5-4817-B4B5-7B55779ABE45}"/>
              </a:ext>
            </a:extLst>
          </p:cNvPr>
          <p:cNvSpPr/>
          <p:nvPr/>
        </p:nvSpPr>
        <p:spPr>
          <a:xfrm>
            <a:off x="2316377" y="3062646"/>
            <a:ext cx="1621024" cy="246221"/>
          </a:xfrm>
          <a:prstGeom prst="rect">
            <a:avLst/>
          </a:prstGeom>
        </p:spPr>
        <p:txBody>
          <a:bodyPr wrap="square">
            <a:spAutoFit/>
          </a:bodyPr>
          <a:lstStyle/>
          <a:p>
            <a:pPr algn="ctr" defTabSz="914225">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Event Hub</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29844" y="2582849"/>
            <a:ext cx="275115" cy="467365"/>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7" name="Rectangle 176">
            <a:extLst>
              <a:ext uri="{FF2B5EF4-FFF2-40B4-BE49-F238E27FC236}">
                <a16:creationId xmlns:a16="http://schemas.microsoft.com/office/drawing/2014/main" id="{7110CBE5-E0DA-40AE-854A-04F750E70AF6}"/>
              </a:ext>
            </a:extLst>
          </p:cNvPr>
          <p:cNvSpPr/>
          <p:nvPr/>
        </p:nvSpPr>
        <p:spPr>
          <a:xfrm>
            <a:off x="8694278" y="4471607"/>
            <a:ext cx="891081" cy="257086"/>
          </a:xfrm>
          <a:prstGeom prst="rect">
            <a:avLst/>
          </a:prstGeom>
        </p:spPr>
        <p:txBody>
          <a:bodyPr wrap="square">
            <a:spAutoFit/>
          </a:bodyPr>
          <a:lstStyle/>
          <a:p>
            <a:pPr defTabSz="932418">
              <a:defRPr/>
            </a:pPr>
            <a:r>
              <a:rPr lang="en-US" sz="1050" kern="0">
                <a:solidFill>
                  <a:srgbClr val="505050"/>
                </a:solidFill>
                <a:latin typeface="Segoe UI Semibold" panose="020B0702040204020203" pitchFamily="34" charset="0"/>
                <a:cs typeface="Segoe UI Semibold" panose="020B0702040204020203" pitchFamily="34" charset="0"/>
              </a:rPr>
              <a:t>Cosmos DB</a:t>
            </a:r>
          </a:p>
        </p:txBody>
      </p:sp>
      <p:grpSp>
        <p:nvGrpSpPr>
          <p:cNvPr id="8" name="Group 7">
            <a:extLst>
              <a:ext uri="{FF2B5EF4-FFF2-40B4-BE49-F238E27FC236}">
                <a16:creationId xmlns:a16="http://schemas.microsoft.com/office/drawing/2014/main" id="{0F2285C2-F664-4F11-A07A-E0268E101B26}"/>
              </a:ext>
            </a:extLst>
          </p:cNvPr>
          <p:cNvGrpSpPr/>
          <p:nvPr/>
        </p:nvGrpSpPr>
        <p:grpSpPr>
          <a:xfrm>
            <a:off x="328186" y="4631331"/>
            <a:ext cx="1333291" cy="572406"/>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Files</a:t>
              </a:r>
              <a:r>
                <a:rPr lang="en-US" sz="1000">
                  <a:solidFill>
                    <a:srgbClr val="D83B01"/>
                  </a:solidFill>
                </a:rPr>
                <a:t> </a:t>
              </a:r>
              <a:r>
                <a:rPr lang="en-US" sz="100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2538" y="3827570"/>
            <a:ext cx="1444587" cy="58396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5">
                  <a:defRPr/>
                </a:pPr>
                <a:endParaRPr lang="en-US">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28186" y="3018026"/>
            <a:ext cx="1333291" cy="589753"/>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5007253" y="5677639"/>
            <a:ext cx="495649" cy="246221"/>
          </a:xfrm>
          <a:prstGeom prst="rect">
            <a:avLst/>
          </a:prstGeom>
        </p:spPr>
        <p:txBody>
          <a:bodyPr wrap="none" anchor="t">
            <a:spAutoFit/>
          </a:bodyPr>
          <a:lstStyle/>
          <a:p>
            <a:pPr defTabSz="914225">
              <a:spcAft>
                <a:spcPts val="300"/>
              </a:spcAft>
              <a:buSzPct val="90000"/>
              <a:defRPr/>
            </a:pPr>
            <a:r>
              <a:rPr lang="en-US" sz="1000" kern="0">
                <a:solidFill>
                  <a:srgbClr val="505050"/>
                </a:solidFill>
                <a:latin typeface="Segoe UI Semibold"/>
                <a:ea typeface="MS PGothic"/>
                <a:cs typeface="Segoe UI Semibold"/>
              </a:rPr>
              <a:t>ADLS</a:t>
            </a:r>
            <a:endPar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4991278" y="5140023"/>
            <a:ext cx="507683" cy="435818"/>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cs typeface="Segoe UI" pitchFamily="34" charset="0"/>
              </a:endParaRPr>
            </a:p>
          </p:txBody>
        </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13033" y="5376768"/>
            <a:ext cx="841847"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25634" y="5376768"/>
            <a:ext cx="1174313"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224466" y="4202384"/>
            <a:ext cx="6243" cy="924359"/>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49" name="Rectangle 448">
            <a:extLst>
              <a:ext uri="{FF2B5EF4-FFF2-40B4-BE49-F238E27FC236}">
                <a16:creationId xmlns:a16="http://schemas.microsoft.com/office/drawing/2014/main" id="{FA18CDB1-4BF2-4D7C-8805-584A840ED8A3}"/>
              </a:ext>
            </a:extLst>
          </p:cNvPr>
          <p:cNvSpPr/>
          <p:nvPr/>
        </p:nvSpPr>
        <p:spPr>
          <a:xfrm>
            <a:off x="10189423" y="2057408"/>
            <a:ext cx="1251315" cy="553998"/>
          </a:xfrm>
          <a:prstGeom prst="rect">
            <a:avLst/>
          </a:prstGeom>
        </p:spPr>
        <p:txBody>
          <a:bodyPr wrap="squar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Real-time apps / Machine Learning Models</a:t>
            </a:r>
          </a:p>
        </p:txBody>
      </p:sp>
      <p:cxnSp>
        <p:nvCxnSpPr>
          <p:cNvPr id="482" name="Straight Arrow Connector 481">
            <a:extLst>
              <a:ext uri="{FF2B5EF4-FFF2-40B4-BE49-F238E27FC236}">
                <a16:creationId xmlns:a16="http://schemas.microsoft.com/office/drawing/2014/main" id="{5E9B7376-EE9F-47FE-B9D1-0CD1C6B45B11}"/>
              </a:ext>
            </a:extLst>
          </p:cNvPr>
          <p:cNvCxnSpPr>
            <a:cxnSpLocks/>
          </p:cNvCxnSpPr>
          <p:nvPr/>
        </p:nvCxnSpPr>
        <p:spPr>
          <a:xfrm>
            <a:off x="9574287" y="4177620"/>
            <a:ext cx="42636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64" name="Right Bracket 263">
            <a:extLst>
              <a:ext uri="{FF2B5EF4-FFF2-40B4-BE49-F238E27FC236}">
                <a16:creationId xmlns:a16="http://schemas.microsoft.com/office/drawing/2014/main" id="{9ED03CEE-F6EF-4A4F-88F8-10EE81524859}"/>
              </a:ext>
            </a:extLst>
          </p:cNvPr>
          <p:cNvSpPr/>
          <p:nvPr/>
        </p:nvSpPr>
        <p:spPr>
          <a:xfrm>
            <a:off x="1767321" y="2966044"/>
            <a:ext cx="45712" cy="309007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1551" y="5423528"/>
            <a:ext cx="1497033" cy="723382"/>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Business/custom apps</a:t>
              </a:r>
            </a:p>
            <a:p>
              <a:pPr>
                <a:buSzPct val="90000"/>
                <a:defRPr/>
              </a:pPr>
              <a:r>
                <a:rPr lang="en-US" sz="100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14225">
                    <a:defRPr/>
                  </a:pPr>
                  <a:endParaRPr lang="en-US">
                    <a:solidFill>
                      <a:prstClr val="black"/>
                    </a:solidFill>
                    <a:latin typeface="Arial" charset="0"/>
                    <a:ea typeface="Arial" charset="0"/>
                    <a:cs typeface="Arial" charset="0"/>
                  </a:endParaRPr>
                </a:p>
              </p:txBody>
            </p:sp>
          </p:grpSp>
        </p:grpSp>
      </p:grpSp>
      <p:sp>
        <p:nvSpPr>
          <p:cNvPr id="297" name="Rectangle 296">
            <a:extLst>
              <a:ext uri="{FF2B5EF4-FFF2-40B4-BE49-F238E27FC236}">
                <a16:creationId xmlns:a16="http://schemas.microsoft.com/office/drawing/2014/main" id="{848B17F9-79E3-431C-BAE7-D2FEAA445215}"/>
              </a:ext>
            </a:extLst>
          </p:cNvPr>
          <p:cNvSpPr/>
          <p:nvPr/>
        </p:nvSpPr>
        <p:spPr>
          <a:xfrm>
            <a:off x="9585359" y="3131726"/>
            <a:ext cx="1065669" cy="406208"/>
          </a:xfrm>
          <a:prstGeom prst="rect">
            <a:avLst/>
          </a:prstGeom>
        </p:spPr>
        <p:txBody>
          <a:bodyPr wrap="squar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1805" y="2686423"/>
            <a:ext cx="815365" cy="400110"/>
          </a:xfrm>
          <a:prstGeom prst="rect">
            <a:avLst/>
          </a:prstGeom>
        </p:spPr>
        <p:txBody>
          <a:bodyPr wrap="squar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Canned Reporting</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695085" y="4198528"/>
            <a:ext cx="3066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9" name="Group 308">
            <a:extLst>
              <a:ext uri="{FF2B5EF4-FFF2-40B4-BE49-F238E27FC236}">
                <a16:creationId xmlns:a16="http://schemas.microsoft.com/office/drawing/2014/main" id="{15FDDA51-5D07-412A-AE4A-DB4E79F2A16A}"/>
              </a:ext>
            </a:extLst>
          </p:cNvPr>
          <p:cNvGrpSpPr/>
          <p:nvPr/>
        </p:nvGrpSpPr>
        <p:grpSpPr>
          <a:xfrm>
            <a:off x="9873066" y="2750721"/>
            <a:ext cx="498029" cy="387751"/>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93454" y="1801187"/>
            <a:ext cx="1317172" cy="884724"/>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109380A8-DA0D-458C-9683-B8B7C75E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2611" y="2191947"/>
            <a:ext cx="222874" cy="237804"/>
          </a:xfrm>
          <a:prstGeom prst="rect">
            <a:avLst/>
          </a:prstGeom>
        </p:spPr>
      </p:pic>
      <p:sp>
        <p:nvSpPr>
          <p:cNvPr id="200" name="Robot_E99A">
            <a:extLst>
              <a:ext uri="{FF2B5EF4-FFF2-40B4-BE49-F238E27FC236}">
                <a16:creationId xmlns:a16="http://schemas.microsoft.com/office/drawing/2014/main" id="{2E184505-F676-4CD3-90EB-C6FEEAC1A64D}"/>
              </a:ext>
            </a:extLst>
          </p:cNvPr>
          <p:cNvSpPr>
            <a:spLocks noChangeAspect="1" noEditPoints="1"/>
          </p:cNvSpPr>
          <p:nvPr/>
        </p:nvSpPr>
        <p:spPr bwMode="auto">
          <a:xfrm>
            <a:off x="9958117" y="2118940"/>
            <a:ext cx="231888" cy="299646"/>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882">
              <a:gradFill>
                <a:gsLst>
                  <a:gs pos="0">
                    <a:srgbClr val="505050"/>
                  </a:gs>
                  <a:gs pos="100000">
                    <a:srgbClr val="505050"/>
                  </a:gs>
                </a:gsLst>
              </a:gradFill>
              <a:latin typeface="Calibri" panose="020F0502020204030204"/>
            </a:endParaRPr>
          </a:p>
        </p:txBody>
      </p:sp>
      <p:pic>
        <p:nvPicPr>
          <p:cNvPr id="201" name="iot icon">
            <a:extLst>
              <a:ext uri="{FF2B5EF4-FFF2-40B4-BE49-F238E27FC236}">
                <a16:creationId xmlns:a16="http://schemas.microsoft.com/office/drawing/2014/main" id="{C3BE7158-E628-46FC-88BA-E772AEF6AF49}"/>
              </a:ext>
            </a:extLst>
          </p:cNvPr>
          <p:cNvPicPr>
            <a:picLocks noChangeAspect="1"/>
          </p:cNvPicPr>
          <p:nvPr/>
        </p:nvPicPr>
        <p:blipFill>
          <a:blip r:embed="rId4"/>
          <a:stretch>
            <a:fillRect/>
          </a:stretch>
        </p:blipFill>
        <p:spPr>
          <a:xfrm>
            <a:off x="947260" y="1652317"/>
            <a:ext cx="493987" cy="493987"/>
          </a:xfrm>
          <a:prstGeom prst="rect">
            <a:avLst/>
          </a:prstGeom>
        </p:spPr>
      </p:pic>
      <p:sp>
        <p:nvSpPr>
          <p:cNvPr id="202" name="Freeform: Shape 201">
            <a:extLst>
              <a:ext uri="{FF2B5EF4-FFF2-40B4-BE49-F238E27FC236}">
                <a16:creationId xmlns:a16="http://schemas.microsoft.com/office/drawing/2014/main" id="{3CFA7189-4C39-434E-AA59-D2FA38ED30C0}"/>
              </a:ext>
            </a:extLst>
          </p:cNvPr>
          <p:cNvSpPr/>
          <p:nvPr/>
        </p:nvSpPr>
        <p:spPr bwMode="auto">
          <a:xfrm>
            <a:off x="371038" y="1648354"/>
            <a:ext cx="447534" cy="506847"/>
          </a:xfrm>
          <a:custGeom>
            <a:avLst/>
            <a:gdLst>
              <a:gd name="connsiteX0" fmla="*/ 303901 w 591864"/>
              <a:gd name="connsiteY0" fmla="*/ 534598 h 627302"/>
              <a:gd name="connsiteX1" fmla="*/ 350253 w 591864"/>
              <a:gd name="connsiteY1" fmla="*/ 580950 h 627302"/>
              <a:gd name="connsiteX2" fmla="*/ 303901 w 591864"/>
              <a:gd name="connsiteY2" fmla="*/ 627302 h 627302"/>
              <a:gd name="connsiteX3" fmla="*/ 257549 w 591864"/>
              <a:gd name="connsiteY3" fmla="*/ 580950 h 627302"/>
              <a:gd name="connsiteX4" fmla="*/ 303901 w 591864"/>
              <a:gd name="connsiteY4" fmla="*/ 534598 h 627302"/>
              <a:gd name="connsiteX5" fmla="*/ 576988 w 591864"/>
              <a:gd name="connsiteY5" fmla="*/ 207736 h 627302"/>
              <a:gd name="connsiteX6" fmla="*/ 585852 w 591864"/>
              <a:gd name="connsiteY6" fmla="*/ 236291 h 627302"/>
              <a:gd name="connsiteX7" fmla="*/ 591864 w 591864"/>
              <a:gd name="connsiteY7" fmla="*/ 295932 h 627302"/>
              <a:gd name="connsiteX8" fmla="*/ 411122 w 591864"/>
              <a:gd name="connsiteY8" fmla="*/ 568608 h 627302"/>
              <a:gd name="connsiteX9" fmla="*/ 373097 w 591864"/>
              <a:gd name="connsiteY9" fmla="*/ 580412 h 627302"/>
              <a:gd name="connsiteX10" fmla="*/ 375523 w 591864"/>
              <a:gd name="connsiteY10" fmla="*/ 568393 h 627302"/>
              <a:gd name="connsiteX11" fmla="*/ 370912 w 591864"/>
              <a:gd name="connsiteY11" fmla="*/ 545553 h 627302"/>
              <a:gd name="connsiteX12" fmla="*/ 397850 w 591864"/>
              <a:gd name="connsiteY12" fmla="*/ 537191 h 627302"/>
              <a:gd name="connsiteX13" fmla="*/ 557767 w 591864"/>
              <a:gd name="connsiteY13" fmla="*/ 295932 h 627302"/>
              <a:gd name="connsiteX14" fmla="*/ 552448 w 591864"/>
              <a:gd name="connsiteY14" fmla="*/ 243163 h 627302"/>
              <a:gd name="connsiteX15" fmla="*/ 545068 w 591864"/>
              <a:gd name="connsiteY15" fmla="*/ 219391 h 627302"/>
              <a:gd name="connsiteX16" fmla="*/ 565957 w 591864"/>
              <a:gd name="connsiteY16" fmla="*/ 215173 h 627302"/>
              <a:gd name="connsiteX17" fmla="*/ 16528 w 591864"/>
              <a:gd name="connsiteY17" fmla="*/ 202418 h 627302"/>
              <a:gd name="connsiteX18" fmla="*/ 35447 w 591864"/>
              <a:gd name="connsiteY18" fmla="*/ 215173 h 627302"/>
              <a:gd name="connsiteX19" fmla="*/ 47359 w 591864"/>
              <a:gd name="connsiteY19" fmla="*/ 217578 h 627302"/>
              <a:gd name="connsiteX20" fmla="*/ 39417 w 591864"/>
              <a:gd name="connsiteY20" fmla="*/ 243163 h 627302"/>
              <a:gd name="connsiteX21" fmla="*/ 34097 w 591864"/>
              <a:gd name="connsiteY21" fmla="*/ 295932 h 627302"/>
              <a:gd name="connsiteX22" fmla="*/ 194014 w 591864"/>
              <a:gd name="connsiteY22" fmla="*/ 537191 h 627302"/>
              <a:gd name="connsiteX23" fmla="*/ 236686 w 591864"/>
              <a:gd name="connsiteY23" fmla="*/ 550437 h 627302"/>
              <a:gd name="connsiteX24" fmla="*/ 233061 w 591864"/>
              <a:gd name="connsiteY24" fmla="*/ 568393 h 627302"/>
              <a:gd name="connsiteX25" fmla="*/ 236592 w 591864"/>
              <a:gd name="connsiteY25" fmla="*/ 585882 h 627302"/>
              <a:gd name="connsiteX26" fmla="*/ 236292 w 591864"/>
              <a:gd name="connsiteY26" fmla="*/ 585852 h 627302"/>
              <a:gd name="connsiteX27" fmla="*/ 0 w 591864"/>
              <a:gd name="connsiteY27" fmla="*/ 295932 h 627302"/>
              <a:gd name="connsiteX28" fmla="*/ 6013 w 591864"/>
              <a:gd name="connsiteY28" fmla="*/ 236291 h 627302"/>
              <a:gd name="connsiteX29" fmla="*/ 526551 w 591864"/>
              <a:gd name="connsiteY29" fmla="*/ 111882 h 627302"/>
              <a:gd name="connsiteX30" fmla="*/ 572903 w 591864"/>
              <a:gd name="connsiteY30" fmla="*/ 158234 h 627302"/>
              <a:gd name="connsiteX31" fmla="*/ 526551 w 591864"/>
              <a:gd name="connsiteY31" fmla="*/ 204586 h 627302"/>
              <a:gd name="connsiteX32" fmla="*/ 480199 w 591864"/>
              <a:gd name="connsiteY32" fmla="*/ 158234 h 627302"/>
              <a:gd name="connsiteX33" fmla="*/ 526551 w 591864"/>
              <a:gd name="connsiteY33" fmla="*/ 111882 h 627302"/>
              <a:gd name="connsiteX34" fmla="*/ 62540 w 591864"/>
              <a:gd name="connsiteY34" fmla="*/ 104790 h 627302"/>
              <a:gd name="connsiteX35" fmla="*/ 108892 w 591864"/>
              <a:gd name="connsiteY35" fmla="*/ 151142 h 627302"/>
              <a:gd name="connsiteX36" fmla="*/ 62540 w 591864"/>
              <a:gd name="connsiteY36" fmla="*/ 197494 h 627302"/>
              <a:gd name="connsiteX37" fmla="*/ 16188 w 591864"/>
              <a:gd name="connsiteY37" fmla="*/ 151142 h 627302"/>
              <a:gd name="connsiteX38" fmla="*/ 62540 w 591864"/>
              <a:gd name="connsiteY38" fmla="*/ 104790 h 627302"/>
              <a:gd name="connsiteX39" fmla="*/ 225510 w 591864"/>
              <a:gd name="connsiteY39" fmla="*/ 80794 h 627302"/>
              <a:gd name="connsiteX40" fmla="*/ 271862 w 591864"/>
              <a:gd name="connsiteY40" fmla="*/ 127146 h 627302"/>
              <a:gd name="connsiteX41" fmla="*/ 268220 w 591864"/>
              <a:gd name="connsiteY41" fmla="*/ 145189 h 627302"/>
              <a:gd name="connsiteX42" fmla="*/ 266470 w 591864"/>
              <a:gd name="connsiteY42" fmla="*/ 147785 h 627302"/>
              <a:gd name="connsiteX43" fmla="*/ 315361 w 591864"/>
              <a:gd name="connsiteY43" fmla="*/ 222812 h 627302"/>
              <a:gd name="connsiteX44" fmla="*/ 315828 w 591864"/>
              <a:gd name="connsiteY44" fmla="*/ 222497 h 627302"/>
              <a:gd name="connsiteX45" fmla="*/ 336294 w 591864"/>
              <a:gd name="connsiteY45" fmla="*/ 218365 h 627302"/>
              <a:gd name="connsiteX46" fmla="*/ 388873 w 591864"/>
              <a:gd name="connsiteY46" fmla="*/ 270944 h 627302"/>
              <a:gd name="connsiteX47" fmla="*/ 373473 w 591864"/>
              <a:gd name="connsiteY47" fmla="*/ 308123 h 627302"/>
              <a:gd name="connsiteX48" fmla="*/ 371723 w 591864"/>
              <a:gd name="connsiteY48" fmla="*/ 309303 h 627302"/>
              <a:gd name="connsiteX49" fmla="*/ 426737 w 591864"/>
              <a:gd name="connsiteY49" fmla="*/ 393726 h 627302"/>
              <a:gd name="connsiteX50" fmla="*/ 440795 w 591864"/>
              <a:gd name="connsiteY50" fmla="*/ 396564 h 627302"/>
              <a:gd name="connsiteX51" fmla="*/ 469104 w 591864"/>
              <a:gd name="connsiteY51" fmla="*/ 439273 h 627302"/>
              <a:gd name="connsiteX52" fmla="*/ 422752 w 591864"/>
              <a:gd name="connsiteY52" fmla="*/ 485625 h 627302"/>
              <a:gd name="connsiteX53" fmla="*/ 376400 w 591864"/>
              <a:gd name="connsiteY53" fmla="*/ 439273 h 627302"/>
              <a:gd name="connsiteX54" fmla="*/ 389976 w 591864"/>
              <a:gd name="connsiteY54" fmla="*/ 406497 h 627302"/>
              <a:gd name="connsiteX55" fmla="*/ 390967 w 591864"/>
              <a:gd name="connsiteY55" fmla="*/ 405829 h 627302"/>
              <a:gd name="connsiteX56" fmla="*/ 337212 w 591864"/>
              <a:gd name="connsiteY56" fmla="*/ 323338 h 627302"/>
              <a:gd name="connsiteX57" fmla="*/ 336294 w 591864"/>
              <a:gd name="connsiteY57" fmla="*/ 323523 h 627302"/>
              <a:gd name="connsiteX58" fmla="*/ 325965 w 591864"/>
              <a:gd name="connsiteY58" fmla="*/ 321438 h 627302"/>
              <a:gd name="connsiteX59" fmla="*/ 289924 w 591864"/>
              <a:gd name="connsiteY59" fmla="*/ 388748 h 627302"/>
              <a:gd name="connsiteX60" fmla="*/ 295933 w 591864"/>
              <a:gd name="connsiteY60" fmla="*/ 403257 h 627302"/>
              <a:gd name="connsiteX61" fmla="*/ 257549 w 591864"/>
              <a:gd name="connsiteY61" fmla="*/ 441641 h 627302"/>
              <a:gd name="connsiteX62" fmla="*/ 219165 w 591864"/>
              <a:gd name="connsiteY62" fmla="*/ 403257 h 627302"/>
              <a:gd name="connsiteX63" fmla="*/ 257549 w 591864"/>
              <a:gd name="connsiteY63" fmla="*/ 364873 h 627302"/>
              <a:gd name="connsiteX64" fmla="*/ 260552 w 591864"/>
              <a:gd name="connsiteY64" fmla="*/ 366117 h 627302"/>
              <a:gd name="connsiteX65" fmla="*/ 294929 w 591864"/>
              <a:gd name="connsiteY65" fmla="*/ 301915 h 627302"/>
              <a:gd name="connsiteX66" fmla="*/ 292356 w 591864"/>
              <a:gd name="connsiteY66" fmla="*/ 298098 h 627302"/>
              <a:gd name="connsiteX67" fmla="*/ 136138 w 591864"/>
              <a:gd name="connsiteY67" fmla="*/ 310096 h 627302"/>
              <a:gd name="connsiteX68" fmla="*/ 134327 w 591864"/>
              <a:gd name="connsiteY68" fmla="*/ 314468 h 627302"/>
              <a:gd name="connsiteX69" fmla="*/ 108237 w 591864"/>
              <a:gd name="connsiteY69" fmla="*/ 325275 h 627302"/>
              <a:gd name="connsiteX70" fmla="*/ 71341 w 591864"/>
              <a:gd name="connsiteY70" fmla="*/ 288379 h 627302"/>
              <a:gd name="connsiteX71" fmla="*/ 108237 w 591864"/>
              <a:gd name="connsiteY71" fmla="*/ 251483 h 627302"/>
              <a:gd name="connsiteX72" fmla="*/ 134327 w 591864"/>
              <a:gd name="connsiteY72" fmla="*/ 262290 h 627302"/>
              <a:gd name="connsiteX73" fmla="*/ 138847 w 591864"/>
              <a:gd name="connsiteY73" fmla="*/ 273204 h 627302"/>
              <a:gd name="connsiteX74" fmla="*/ 285533 w 591864"/>
              <a:gd name="connsiteY74" fmla="*/ 261938 h 627302"/>
              <a:gd name="connsiteX75" fmla="*/ 287847 w 591864"/>
              <a:gd name="connsiteY75" fmla="*/ 250478 h 627302"/>
              <a:gd name="connsiteX76" fmla="*/ 288806 w 591864"/>
              <a:gd name="connsiteY76" fmla="*/ 249056 h 627302"/>
              <a:gd name="connsiteX77" fmla="*/ 237935 w 591864"/>
              <a:gd name="connsiteY77" fmla="*/ 170990 h 627302"/>
              <a:gd name="connsiteX78" fmla="*/ 225510 w 591864"/>
              <a:gd name="connsiteY78" fmla="*/ 173498 h 627302"/>
              <a:gd name="connsiteX79" fmla="*/ 179158 w 591864"/>
              <a:gd name="connsiteY79" fmla="*/ 127146 h 627302"/>
              <a:gd name="connsiteX80" fmla="*/ 225510 w 591864"/>
              <a:gd name="connsiteY80" fmla="*/ 80794 h 627302"/>
              <a:gd name="connsiteX81" fmla="*/ 295932 w 591864"/>
              <a:gd name="connsiteY81" fmla="*/ 0 h 627302"/>
              <a:gd name="connsiteX82" fmla="*/ 505188 w 591864"/>
              <a:gd name="connsiteY82" fmla="*/ 86677 h 627302"/>
              <a:gd name="connsiteX83" fmla="*/ 505620 w 591864"/>
              <a:gd name="connsiteY83" fmla="*/ 87200 h 627302"/>
              <a:gd name="connsiteX84" fmla="*/ 487862 w 591864"/>
              <a:gd name="connsiteY84" fmla="*/ 99172 h 627302"/>
              <a:gd name="connsiteX85" fmla="*/ 480405 w 591864"/>
              <a:gd name="connsiteY85" fmla="*/ 110232 h 627302"/>
              <a:gd name="connsiteX86" fmla="*/ 442326 w 591864"/>
              <a:gd name="connsiteY86" fmla="*/ 78815 h 627302"/>
              <a:gd name="connsiteX87" fmla="*/ 295932 w 591864"/>
              <a:gd name="connsiteY87" fmla="*/ 34097 h 627302"/>
              <a:gd name="connsiteX88" fmla="*/ 149538 w 591864"/>
              <a:gd name="connsiteY88" fmla="*/ 78815 h 627302"/>
              <a:gd name="connsiteX89" fmla="*/ 117589 w 591864"/>
              <a:gd name="connsiteY89" fmla="*/ 105175 h 627302"/>
              <a:gd name="connsiteX90" fmla="*/ 113541 w 591864"/>
              <a:gd name="connsiteY90" fmla="*/ 99172 h 627302"/>
              <a:gd name="connsiteX91" fmla="*/ 90900 w 591864"/>
              <a:gd name="connsiteY91" fmla="*/ 83907 h 627302"/>
              <a:gd name="connsiteX92" fmla="*/ 90204 w 591864"/>
              <a:gd name="connsiteY92" fmla="*/ 83766 h 627302"/>
              <a:gd name="connsiteX93" fmla="*/ 130474 w 591864"/>
              <a:gd name="connsiteY93" fmla="*/ 50541 h 627302"/>
              <a:gd name="connsiteX94" fmla="*/ 295932 w 591864"/>
              <a:gd name="connsiteY94" fmla="*/ 0 h 62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91864" h="627302">
                <a:moveTo>
                  <a:pt x="303901" y="534598"/>
                </a:moveTo>
                <a:cubicBezTo>
                  <a:pt x="329501" y="534598"/>
                  <a:pt x="350253" y="555350"/>
                  <a:pt x="350253" y="580950"/>
                </a:cubicBezTo>
                <a:cubicBezTo>
                  <a:pt x="350253" y="606550"/>
                  <a:pt x="329501" y="627302"/>
                  <a:pt x="303901" y="627302"/>
                </a:cubicBezTo>
                <a:cubicBezTo>
                  <a:pt x="278301" y="627302"/>
                  <a:pt x="257549" y="606550"/>
                  <a:pt x="257549" y="580950"/>
                </a:cubicBezTo>
                <a:cubicBezTo>
                  <a:pt x="257549" y="555350"/>
                  <a:pt x="278301" y="534598"/>
                  <a:pt x="303901" y="534598"/>
                </a:cubicBezTo>
                <a:close/>
                <a:moveTo>
                  <a:pt x="576988" y="207736"/>
                </a:moveTo>
                <a:lnTo>
                  <a:pt x="585852" y="236291"/>
                </a:lnTo>
                <a:cubicBezTo>
                  <a:pt x="589794" y="255556"/>
                  <a:pt x="591864" y="275502"/>
                  <a:pt x="591864" y="295932"/>
                </a:cubicBezTo>
                <a:cubicBezTo>
                  <a:pt x="591864" y="418511"/>
                  <a:pt x="517337" y="523683"/>
                  <a:pt x="411122" y="568608"/>
                </a:cubicBezTo>
                <a:lnTo>
                  <a:pt x="373097" y="580412"/>
                </a:lnTo>
                <a:lnTo>
                  <a:pt x="375523" y="568393"/>
                </a:lnTo>
                <a:lnTo>
                  <a:pt x="370912" y="545553"/>
                </a:lnTo>
                <a:lnTo>
                  <a:pt x="397850" y="537191"/>
                </a:lnTo>
                <a:cubicBezTo>
                  <a:pt x="491827" y="497442"/>
                  <a:pt x="557767" y="404387"/>
                  <a:pt x="557767" y="295932"/>
                </a:cubicBezTo>
                <a:cubicBezTo>
                  <a:pt x="557767" y="277856"/>
                  <a:pt x="555936" y="260208"/>
                  <a:pt x="552448" y="243163"/>
                </a:cubicBezTo>
                <a:lnTo>
                  <a:pt x="545068" y="219391"/>
                </a:lnTo>
                <a:lnTo>
                  <a:pt x="565957" y="215173"/>
                </a:lnTo>
                <a:close/>
                <a:moveTo>
                  <a:pt x="16528" y="202418"/>
                </a:moveTo>
                <a:lnTo>
                  <a:pt x="35447" y="215173"/>
                </a:lnTo>
                <a:lnTo>
                  <a:pt x="47359" y="217578"/>
                </a:lnTo>
                <a:lnTo>
                  <a:pt x="39417" y="243163"/>
                </a:lnTo>
                <a:cubicBezTo>
                  <a:pt x="35929" y="260208"/>
                  <a:pt x="34097" y="277856"/>
                  <a:pt x="34097" y="295932"/>
                </a:cubicBezTo>
                <a:cubicBezTo>
                  <a:pt x="34097" y="404387"/>
                  <a:pt x="100038" y="497442"/>
                  <a:pt x="194014" y="537191"/>
                </a:cubicBezTo>
                <a:lnTo>
                  <a:pt x="236686" y="550437"/>
                </a:lnTo>
                <a:lnTo>
                  <a:pt x="233061" y="568393"/>
                </a:lnTo>
                <a:lnTo>
                  <a:pt x="236592" y="585882"/>
                </a:lnTo>
                <a:lnTo>
                  <a:pt x="236292" y="585852"/>
                </a:lnTo>
                <a:cubicBezTo>
                  <a:pt x="101440" y="558257"/>
                  <a:pt x="0" y="438941"/>
                  <a:pt x="0" y="295932"/>
                </a:cubicBezTo>
                <a:cubicBezTo>
                  <a:pt x="0" y="275502"/>
                  <a:pt x="2070" y="255556"/>
                  <a:pt x="6013" y="236291"/>
                </a:cubicBezTo>
                <a:close/>
                <a:moveTo>
                  <a:pt x="526551" y="111882"/>
                </a:moveTo>
                <a:cubicBezTo>
                  <a:pt x="552151" y="111882"/>
                  <a:pt x="572903" y="132634"/>
                  <a:pt x="572903" y="158234"/>
                </a:cubicBezTo>
                <a:cubicBezTo>
                  <a:pt x="572903" y="183834"/>
                  <a:pt x="552151" y="204586"/>
                  <a:pt x="526551" y="204586"/>
                </a:cubicBezTo>
                <a:cubicBezTo>
                  <a:pt x="500951" y="204586"/>
                  <a:pt x="480199" y="183834"/>
                  <a:pt x="480199" y="158234"/>
                </a:cubicBezTo>
                <a:cubicBezTo>
                  <a:pt x="480199" y="132634"/>
                  <a:pt x="500951" y="111882"/>
                  <a:pt x="526551" y="111882"/>
                </a:cubicBezTo>
                <a:close/>
                <a:moveTo>
                  <a:pt x="62540" y="104790"/>
                </a:moveTo>
                <a:cubicBezTo>
                  <a:pt x="88140" y="104790"/>
                  <a:pt x="108892" y="125542"/>
                  <a:pt x="108892" y="151142"/>
                </a:cubicBezTo>
                <a:cubicBezTo>
                  <a:pt x="108892" y="176742"/>
                  <a:pt x="88140" y="197494"/>
                  <a:pt x="62540" y="197494"/>
                </a:cubicBezTo>
                <a:cubicBezTo>
                  <a:pt x="36940" y="197494"/>
                  <a:pt x="16188" y="176742"/>
                  <a:pt x="16188" y="151142"/>
                </a:cubicBezTo>
                <a:cubicBezTo>
                  <a:pt x="16188" y="125542"/>
                  <a:pt x="36940" y="104790"/>
                  <a:pt x="62540" y="104790"/>
                </a:cubicBezTo>
                <a:close/>
                <a:moveTo>
                  <a:pt x="225510" y="80794"/>
                </a:moveTo>
                <a:cubicBezTo>
                  <a:pt x="251110" y="80794"/>
                  <a:pt x="271862" y="101546"/>
                  <a:pt x="271862" y="127146"/>
                </a:cubicBezTo>
                <a:cubicBezTo>
                  <a:pt x="271862" y="133546"/>
                  <a:pt x="270565" y="139643"/>
                  <a:pt x="268220" y="145189"/>
                </a:cubicBezTo>
                <a:lnTo>
                  <a:pt x="266470" y="147785"/>
                </a:lnTo>
                <a:lnTo>
                  <a:pt x="315361" y="222812"/>
                </a:lnTo>
                <a:lnTo>
                  <a:pt x="315828" y="222497"/>
                </a:lnTo>
                <a:cubicBezTo>
                  <a:pt x="322118" y="219836"/>
                  <a:pt x="329034" y="218365"/>
                  <a:pt x="336294" y="218365"/>
                </a:cubicBezTo>
                <a:cubicBezTo>
                  <a:pt x="365333" y="218365"/>
                  <a:pt x="388873" y="241905"/>
                  <a:pt x="388873" y="270944"/>
                </a:cubicBezTo>
                <a:cubicBezTo>
                  <a:pt x="388873" y="285464"/>
                  <a:pt x="382988" y="298608"/>
                  <a:pt x="373473" y="308123"/>
                </a:cubicBezTo>
                <a:lnTo>
                  <a:pt x="371723" y="309303"/>
                </a:lnTo>
                <a:lnTo>
                  <a:pt x="426737" y="393726"/>
                </a:lnTo>
                <a:lnTo>
                  <a:pt x="440795" y="396564"/>
                </a:lnTo>
                <a:cubicBezTo>
                  <a:pt x="457431" y="403600"/>
                  <a:pt x="469104" y="420073"/>
                  <a:pt x="469104" y="439273"/>
                </a:cubicBezTo>
                <a:cubicBezTo>
                  <a:pt x="469104" y="464873"/>
                  <a:pt x="448352" y="485625"/>
                  <a:pt x="422752" y="485625"/>
                </a:cubicBezTo>
                <a:cubicBezTo>
                  <a:pt x="397152" y="485625"/>
                  <a:pt x="376400" y="464873"/>
                  <a:pt x="376400" y="439273"/>
                </a:cubicBezTo>
                <a:cubicBezTo>
                  <a:pt x="376400" y="426473"/>
                  <a:pt x="381588" y="414885"/>
                  <a:pt x="389976" y="406497"/>
                </a:cubicBezTo>
                <a:lnTo>
                  <a:pt x="390967" y="405829"/>
                </a:lnTo>
                <a:lnTo>
                  <a:pt x="337212" y="323338"/>
                </a:lnTo>
                <a:lnTo>
                  <a:pt x="336294" y="323523"/>
                </a:lnTo>
                <a:lnTo>
                  <a:pt x="325965" y="321438"/>
                </a:lnTo>
                <a:lnTo>
                  <a:pt x="289924" y="388748"/>
                </a:lnTo>
                <a:lnTo>
                  <a:pt x="295933" y="403257"/>
                </a:lnTo>
                <a:cubicBezTo>
                  <a:pt x="295933" y="424456"/>
                  <a:pt x="278748" y="441641"/>
                  <a:pt x="257549" y="441641"/>
                </a:cubicBezTo>
                <a:cubicBezTo>
                  <a:pt x="236350" y="441641"/>
                  <a:pt x="219165" y="424456"/>
                  <a:pt x="219165" y="403257"/>
                </a:cubicBezTo>
                <a:cubicBezTo>
                  <a:pt x="219165" y="382058"/>
                  <a:pt x="236350" y="364873"/>
                  <a:pt x="257549" y="364873"/>
                </a:cubicBezTo>
                <a:lnTo>
                  <a:pt x="260552" y="366117"/>
                </a:lnTo>
                <a:lnTo>
                  <a:pt x="294929" y="301915"/>
                </a:lnTo>
                <a:lnTo>
                  <a:pt x="292356" y="298098"/>
                </a:lnTo>
                <a:lnTo>
                  <a:pt x="136138" y="310096"/>
                </a:lnTo>
                <a:lnTo>
                  <a:pt x="134327" y="314468"/>
                </a:lnTo>
                <a:cubicBezTo>
                  <a:pt x="127650" y="321145"/>
                  <a:pt x="118426" y="325275"/>
                  <a:pt x="108237" y="325275"/>
                </a:cubicBezTo>
                <a:cubicBezTo>
                  <a:pt x="87860" y="325275"/>
                  <a:pt x="71341" y="308756"/>
                  <a:pt x="71341" y="288379"/>
                </a:cubicBezTo>
                <a:cubicBezTo>
                  <a:pt x="71341" y="268002"/>
                  <a:pt x="87860" y="251483"/>
                  <a:pt x="108237" y="251483"/>
                </a:cubicBezTo>
                <a:cubicBezTo>
                  <a:pt x="118426" y="251483"/>
                  <a:pt x="127650" y="255613"/>
                  <a:pt x="134327" y="262290"/>
                </a:cubicBezTo>
                <a:lnTo>
                  <a:pt x="138847" y="273204"/>
                </a:lnTo>
                <a:lnTo>
                  <a:pt x="285533" y="261938"/>
                </a:lnTo>
                <a:lnTo>
                  <a:pt x="287847" y="250478"/>
                </a:lnTo>
                <a:lnTo>
                  <a:pt x="288806" y="249056"/>
                </a:lnTo>
                <a:lnTo>
                  <a:pt x="237935" y="170990"/>
                </a:lnTo>
                <a:lnTo>
                  <a:pt x="225510" y="173498"/>
                </a:lnTo>
                <a:cubicBezTo>
                  <a:pt x="199910" y="173498"/>
                  <a:pt x="179158" y="152746"/>
                  <a:pt x="179158" y="127146"/>
                </a:cubicBezTo>
                <a:cubicBezTo>
                  <a:pt x="179158" y="101546"/>
                  <a:pt x="199910" y="80794"/>
                  <a:pt x="225510" y="80794"/>
                </a:cubicBezTo>
                <a:close/>
                <a:moveTo>
                  <a:pt x="295932" y="0"/>
                </a:moveTo>
                <a:cubicBezTo>
                  <a:pt x="377652" y="0"/>
                  <a:pt x="451635" y="33123"/>
                  <a:pt x="505188" y="86677"/>
                </a:cubicBezTo>
                <a:lnTo>
                  <a:pt x="505620" y="87200"/>
                </a:lnTo>
                <a:lnTo>
                  <a:pt x="487862" y="99172"/>
                </a:lnTo>
                <a:lnTo>
                  <a:pt x="480405" y="110232"/>
                </a:lnTo>
                <a:lnTo>
                  <a:pt x="442326" y="78815"/>
                </a:lnTo>
                <a:cubicBezTo>
                  <a:pt x="400537" y="50582"/>
                  <a:pt x="350160" y="34097"/>
                  <a:pt x="295932" y="34097"/>
                </a:cubicBezTo>
                <a:cubicBezTo>
                  <a:pt x="241705" y="34097"/>
                  <a:pt x="191327" y="50582"/>
                  <a:pt x="149538" y="78815"/>
                </a:cubicBezTo>
                <a:lnTo>
                  <a:pt x="117589" y="105175"/>
                </a:lnTo>
                <a:lnTo>
                  <a:pt x="113541" y="99172"/>
                </a:lnTo>
                <a:cubicBezTo>
                  <a:pt x="107096" y="92727"/>
                  <a:pt x="99422" y="87511"/>
                  <a:pt x="90900" y="83907"/>
                </a:cubicBezTo>
                <a:lnTo>
                  <a:pt x="90204" y="83766"/>
                </a:lnTo>
                <a:lnTo>
                  <a:pt x="130474" y="50541"/>
                </a:lnTo>
                <a:cubicBezTo>
                  <a:pt x="177705" y="18632"/>
                  <a:pt x="234643" y="0"/>
                  <a:pt x="29593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C75EFF4-6C4B-4558-800E-FC1A91FBD506}"/>
              </a:ext>
            </a:extLst>
          </p:cNvPr>
          <p:cNvSpPr/>
          <p:nvPr/>
        </p:nvSpPr>
        <p:spPr>
          <a:xfrm>
            <a:off x="5977196" y="3577149"/>
            <a:ext cx="240772" cy="363946"/>
          </a:xfrm>
          <a:prstGeom prst="rect">
            <a:avLst/>
          </a:prstGeom>
        </p:spPr>
        <p:txBody>
          <a:bodyPr wrap="none">
            <a:spAutoFit/>
          </a:bodyPr>
          <a:lstStyle/>
          <a:p>
            <a:r>
              <a:rPr lang="en-US" sz="1765">
                <a:solidFill>
                  <a:srgbClr val="000000"/>
                </a:solidFill>
                <a:latin typeface="Times New Roman" panose="02020603050405020304" pitchFamily="18" charset="0"/>
              </a:rPr>
              <a:t> </a:t>
            </a:r>
            <a:endParaRPr lang="en-US" sz="1765"/>
          </a:p>
        </p:txBody>
      </p:sp>
      <p:pic>
        <p:nvPicPr>
          <p:cNvPr id="12" name="Picture 11">
            <a:extLst>
              <a:ext uri="{FF2B5EF4-FFF2-40B4-BE49-F238E27FC236}">
                <a16:creationId xmlns:a16="http://schemas.microsoft.com/office/drawing/2014/main" id="{22D1899C-A2B9-4638-9979-731DC0A2BAFF}"/>
              </a:ext>
            </a:extLst>
          </p:cNvPr>
          <p:cNvPicPr>
            <a:picLocks noChangeAspect="1"/>
          </p:cNvPicPr>
          <p:nvPr/>
        </p:nvPicPr>
        <p:blipFill>
          <a:blip r:embed="rId5"/>
          <a:stretch>
            <a:fillRect/>
          </a:stretch>
        </p:blipFill>
        <p:spPr>
          <a:xfrm>
            <a:off x="8460624" y="3840720"/>
            <a:ext cx="1251316" cy="656941"/>
          </a:xfrm>
          <a:prstGeom prst="rect">
            <a:avLst/>
          </a:prstGeom>
        </p:spPr>
      </p:pic>
      <p:pic>
        <p:nvPicPr>
          <p:cNvPr id="9" name="Picture 2" descr="Image result for ETL tools attunity">
            <a:extLst>
              <a:ext uri="{FF2B5EF4-FFF2-40B4-BE49-F238E27FC236}">
                <a16:creationId xmlns:a16="http://schemas.microsoft.com/office/drawing/2014/main" id="{A4A5C5F7-6A1A-4227-AF0E-07E53BF2AF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0876" y="4983298"/>
            <a:ext cx="423224" cy="423224"/>
          </a:xfrm>
          <a:prstGeom prst="rect">
            <a:avLst/>
          </a:prstGeom>
          <a:noFill/>
          <a:extLst>
            <a:ext uri="{909E8E84-426E-40DD-AFC4-6F175D3DCCD1}">
              <a14:hiddenFill xmlns:a14="http://schemas.microsoft.com/office/drawing/2010/main">
                <a:solidFill>
                  <a:srgbClr val="FFFFFF"/>
                </a:solidFill>
              </a14:hiddenFill>
            </a:ext>
          </a:extLst>
        </p:spPr>
      </p:pic>
      <p:sp>
        <p:nvSpPr>
          <p:cNvPr id="152" name="Rectangle 151">
            <a:extLst>
              <a:ext uri="{FF2B5EF4-FFF2-40B4-BE49-F238E27FC236}">
                <a16:creationId xmlns:a16="http://schemas.microsoft.com/office/drawing/2014/main" id="{FA8DA2EA-4AD4-4577-B805-86F92D778596}"/>
              </a:ext>
            </a:extLst>
          </p:cNvPr>
          <p:cNvSpPr/>
          <p:nvPr/>
        </p:nvSpPr>
        <p:spPr>
          <a:xfrm>
            <a:off x="2519425" y="5460876"/>
            <a:ext cx="1276311" cy="438582"/>
          </a:xfrm>
          <a:prstGeom prst="rect">
            <a:avLst/>
          </a:prstGeom>
        </p:spPr>
        <p:txBody>
          <a:bodyPr wrap="non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Attunity or similar </a:t>
            </a:r>
          </a:p>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ETL Tool w/ CDC</a:t>
            </a:r>
          </a:p>
        </p:txBody>
      </p:sp>
      <p:cxnSp>
        <p:nvCxnSpPr>
          <p:cNvPr id="153" name="Straight Arrow Connector 152">
            <a:extLst>
              <a:ext uri="{FF2B5EF4-FFF2-40B4-BE49-F238E27FC236}">
                <a16:creationId xmlns:a16="http://schemas.microsoft.com/office/drawing/2014/main" id="{5E96F210-0A59-4424-B9EC-EC63FFD323BA}"/>
              </a:ext>
            </a:extLst>
          </p:cNvPr>
          <p:cNvCxnSpPr>
            <a:cxnSpLocks/>
            <a:endCxn id="435" idx="2"/>
          </p:cNvCxnSpPr>
          <p:nvPr/>
        </p:nvCxnSpPr>
        <p:spPr>
          <a:xfrm flipV="1">
            <a:off x="3126889" y="3308867"/>
            <a:ext cx="0" cy="1567667"/>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32" name="Picture 8" descr="Image result for sap ecc">
            <a:extLst>
              <a:ext uri="{FF2B5EF4-FFF2-40B4-BE49-F238E27FC236}">
                <a16:creationId xmlns:a16="http://schemas.microsoft.com/office/drawing/2014/main" id="{DB0C688A-636C-4837-A819-B8B9C73CD9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4550" y="5601256"/>
            <a:ext cx="1168947" cy="387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jda database">
            <a:extLst>
              <a:ext uri="{FF2B5EF4-FFF2-40B4-BE49-F238E27FC236}">
                <a16:creationId xmlns:a16="http://schemas.microsoft.com/office/drawing/2014/main" id="{0260455A-FA42-4A06-BA6B-C10A354F55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2609" y="4554278"/>
            <a:ext cx="1186323" cy="6301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D314843B-95E4-403E-A728-18DD7C9116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2787" y="3755798"/>
            <a:ext cx="724859" cy="360833"/>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160">
            <a:extLst>
              <a:ext uri="{FF2B5EF4-FFF2-40B4-BE49-F238E27FC236}">
                <a16:creationId xmlns:a16="http://schemas.microsoft.com/office/drawing/2014/main" id="{5B4F32B2-E95E-4514-A46A-399C7173B4C1}"/>
              </a:ext>
            </a:extLst>
          </p:cNvPr>
          <p:cNvSpPr/>
          <p:nvPr/>
        </p:nvSpPr>
        <p:spPr>
          <a:xfrm>
            <a:off x="3868959" y="5126743"/>
            <a:ext cx="691215" cy="246221"/>
          </a:xfrm>
          <a:prstGeom prst="rect">
            <a:avLst/>
          </a:prstGeom>
        </p:spPr>
        <p:txBody>
          <a:bodyPr wrap="none">
            <a:spAutoFit/>
          </a:body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Optional</a:t>
            </a:r>
          </a:p>
        </p:txBody>
      </p:sp>
      <p:cxnSp>
        <p:nvCxnSpPr>
          <p:cNvPr id="193" name="Connector: Elbow 192">
            <a:extLst>
              <a:ext uri="{FF2B5EF4-FFF2-40B4-BE49-F238E27FC236}">
                <a16:creationId xmlns:a16="http://schemas.microsoft.com/office/drawing/2014/main" id="{A9E93AE2-91E0-411A-AC4D-8AF0B04EB891}"/>
              </a:ext>
            </a:extLst>
          </p:cNvPr>
          <p:cNvCxnSpPr>
            <a:cxnSpLocks/>
            <a:endCxn id="371" idx="1"/>
          </p:cNvCxnSpPr>
          <p:nvPr/>
        </p:nvCxnSpPr>
        <p:spPr>
          <a:xfrm>
            <a:off x="3424978" y="2831726"/>
            <a:ext cx="1329739" cy="684046"/>
          </a:xfrm>
          <a:prstGeom prst="bentConnector3">
            <a:avLst>
              <a:gd name="adj1" fmla="val 3831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3817C5E9-D618-41F1-90BD-082331BE0445}"/>
              </a:ext>
            </a:extLst>
          </p:cNvPr>
          <p:cNvSpPr/>
          <p:nvPr/>
        </p:nvSpPr>
        <p:spPr>
          <a:xfrm rot="16200000">
            <a:off x="4731526" y="4517343"/>
            <a:ext cx="732150" cy="246221"/>
          </a:xfrm>
          <a:prstGeom prst="rect">
            <a:avLst/>
          </a:prstGeom>
        </p:spPr>
        <p:txBody>
          <a:bodyPr wrap="square">
            <a:spAutoFit/>
          </a:body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Optional</a:t>
            </a:r>
          </a:p>
        </p:txBody>
      </p:sp>
      <p:grpSp>
        <p:nvGrpSpPr>
          <p:cNvPr id="1040" name="Group 1039">
            <a:extLst>
              <a:ext uri="{FF2B5EF4-FFF2-40B4-BE49-F238E27FC236}">
                <a16:creationId xmlns:a16="http://schemas.microsoft.com/office/drawing/2014/main" id="{DF08C5AB-994D-465F-B7EB-9992714FF273}"/>
              </a:ext>
            </a:extLst>
          </p:cNvPr>
          <p:cNvGrpSpPr/>
          <p:nvPr/>
        </p:nvGrpSpPr>
        <p:grpSpPr>
          <a:xfrm>
            <a:off x="9639485" y="4011929"/>
            <a:ext cx="1457038" cy="620554"/>
            <a:chOff x="6781497" y="2571609"/>
            <a:chExt cx="1457038" cy="620554"/>
          </a:xfrm>
        </p:grpSpPr>
        <p:sp>
          <p:nvSpPr>
            <p:cNvPr id="218" name="Rectangle 217">
              <a:extLst>
                <a:ext uri="{FF2B5EF4-FFF2-40B4-BE49-F238E27FC236}">
                  <a16:creationId xmlns:a16="http://schemas.microsoft.com/office/drawing/2014/main" id="{BAFC6557-2B24-44F1-AF45-549E11B2ED75}"/>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a:solidFill>
                    <a:srgbClr val="505050"/>
                  </a:solidFill>
                  <a:latin typeface="Segoe UI Semibold" panose="020B0702040204020203" pitchFamily="34" charset="0"/>
                  <a:cs typeface="Segoe UI Semibold" panose="020B0702040204020203" pitchFamily="34" charset="0"/>
                </a:rPr>
                <a:t>Azure Databricks</a:t>
              </a:r>
            </a:p>
          </p:txBody>
        </p:sp>
        <p:grpSp>
          <p:nvGrpSpPr>
            <p:cNvPr id="219" name="Group 218">
              <a:extLst>
                <a:ext uri="{FF2B5EF4-FFF2-40B4-BE49-F238E27FC236}">
                  <a16:creationId xmlns:a16="http://schemas.microsoft.com/office/drawing/2014/main" id="{1A969A38-9744-4160-8124-78AC2DC8D27C}"/>
                </a:ext>
              </a:extLst>
            </p:cNvPr>
            <p:cNvGrpSpPr/>
            <p:nvPr/>
          </p:nvGrpSpPr>
          <p:grpSpPr>
            <a:xfrm>
              <a:off x="7301810" y="2571609"/>
              <a:ext cx="416412" cy="339739"/>
              <a:chOff x="5818113" y="2550840"/>
              <a:chExt cx="529278" cy="431824"/>
            </a:xfrm>
          </p:grpSpPr>
          <p:sp>
            <p:nvSpPr>
              <p:cNvPr id="220" name="Diamond 219">
                <a:extLst>
                  <a:ext uri="{FF2B5EF4-FFF2-40B4-BE49-F238E27FC236}">
                    <a16:creationId xmlns:a16="http://schemas.microsoft.com/office/drawing/2014/main" id="{BBD67832-AACF-4FC3-A264-2E3EE6E14A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Freeform: Shape 220">
                <a:extLst>
                  <a:ext uri="{FF2B5EF4-FFF2-40B4-BE49-F238E27FC236}">
                    <a16:creationId xmlns:a16="http://schemas.microsoft.com/office/drawing/2014/main" id="{6C4C4CCC-7258-43A9-9199-C5D6FD4CAA23}"/>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25" name="Rectangle 224">
            <a:extLst>
              <a:ext uri="{FF2B5EF4-FFF2-40B4-BE49-F238E27FC236}">
                <a16:creationId xmlns:a16="http://schemas.microsoft.com/office/drawing/2014/main" id="{FFB0807A-6009-4B1E-A8BC-FC7FD49C7EF1}"/>
              </a:ext>
            </a:extLst>
          </p:cNvPr>
          <p:cNvSpPr/>
          <p:nvPr/>
        </p:nvSpPr>
        <p:spPr>
          <a:xfrm>
            <a:off x="2336515" y="2168393"/>
            <a:ext cx="1515927" cy="400110"/>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“7 days retention / replay”</a:t>
            </a:r>
          </a:p>
        </p:txBody>
      </p:sp>
      <p:sp>
        <p:nvSpPr>
          <p:cNvPr id="226" name="Rectangle 225">
            <a:extLst>
              <a:ext uri="{FF2B5EF4-FFF2-40B4-BE49-F238E27FC236}">
                <a16:creationId xmlns:a16="http://schemas.microsoft.com/office/drawing/2014/main" id="{857D3A55-A80C-41D6-9AB9-C049CE370F7F}"/>
              </a:ext>
            </a:extLst>
          </p:cNvPr>
          <p:cNvSpPr/>
          <p:nvPr/>
        </p:nvSpPr>
        <p:spPr>
          <a:xfrm>
            <a:off x="5207984" y="4878468"/>
            <a:ext cx="1515927" cy="400110"/>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“7 days+ (longer term) retention”</a:t>
            </a:r>
          </a:p>
        </p:txBody>
      </p:sp>
      <p:cxnSp>
        <p:nvCxnSpPr>
          <p:cNvPr id="232" name="Connector: Elbow 231">
            <a:extLst>
              <a:ext uri="{FF2B5EF4-FFF2-40B4-BE49-F238E27FC236}">
                <a16:creationId xmlns:a16="http://schemas.microsoft.com/office/drawing/2014/main" id="{D23724C5-C952-4F20-B1BB-62F1961BB0B1}"/>
              </a:ext>
            </a:extLst>
          </p:cNvPr>
          <p:cNvCxnSpPr>
            <a:cxnSpLocks/>
            <a:stCxn id="220" idx="0"/>
          </p:cNvCxnSpPr>
          <p:nvPr/>
        </p:nvCxnSpPr>
        <p:spPr>
          <a:xfrm rot="5400000" flipH="1" flipV="1">
            <a:off x="10117839" y="3761764"/>
            <a:ext cx="500330" cy="1"/>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233" name="Picture 2">
            <a:extLst>
              <a:ext uri="{FF2B5EF4-FFF2-40B4-BE49-F238E27FC236}">
                <a16:creationId xmlns:a16="http://schemas.microsoft.com/office/drawing/2014/main" id="{498728B7-647C-424E-A978-E21DACAABD3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7039490" y="2733046"/>
            <a:ext cx="744423" cy="164529"/>
          </a:xfrm>
          <a:prstGeom prst="rect">
            <a:avLst/>
          </a:prstGeom>
          <a:noFill/>
          <a:extLst>
            <a:ext uri="{909E8E84-426E-40DD-AFC4-6F175D3DCCD1}">
              <a14:hiddenFill xmlns:a14="http://schemas.microsoft.com/office/drawing/2010/main">
                <a:solidFill>
                  <a:srgbClr val="FFFFFF"/>
                </a:solidFill>
              </a14:hiddenFill>
            </a:ext>
          </a:extLst>
        </p:spPr>
      </p:pic>
      <p:sp>
        <p:nvSpPr>
          <p:cNvPr id="234" name="Rectangle 233">
            <a:extLst>
              <a:ext uri="{FF2B5EF4-FFF2-40B4-BE49-F238E27FC236}">
                <a16:creationId xmlns:a16="http://schemas.microsoft.com/office/drawing/2014/main" id="{F6441B8C-0343-415C-AC1C-0B79F78A8039}"/>
              </a:ext>
            </a:extLst>
          </p:cNvPr>
          <p:cNvSpPr/>
          <p:nvPr/>
        </p:nvSpPr>
        <p:spPr>
          <a:xfrm>
            <a:off x="7547450" y="1873834"/>
            <a:ext cx="651845" cy="215444"/>
          </a:xfrm>
          <a:prstGeom prst="rect">
            <a:avLst/>
          </a:prstGeom>
        </p:spPr>
        <p:txBody>
          <a:bodyPr wrap="square">
            <a:spAutoFit/>
          </a:bodyPr>
          <a:lstStyle/>
          <a:p>
            <a:pPr algn="ctr" defTabSz="914225">
              <a:spcAft>
                <a:spcPts val="300"/>
              </a:spcAft>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SparkR</a:t>
            </a:r>
          </a:p>
        </p:txBody>
      </p:sp>
      <p:pic>
        <p:nvPicPr>
          <p:cNvPr id="235" name="Picture 6">
            <a:extLst>
              <a:ext uri="{FF2B5EF4-FFF2-40B4-BE49-F238E27FC236}">
                <a16:creationId xmlns:a16="http://schemas.microsoft.com/office/drawing/2014/main" id="{67DAD19C-945C-44EB-97E3-3568B5CA822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7222809" y="1823414"/>
            <a:ext cx="316255" cy="31625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35">
            <a:extLst>
              <a:ext uri="{FF2B5EF4-FFF2-40B4-BE49-F238E27FC236}">
                <a16:creationId xmlns:a16="http://schemas.microsoft.com/office/drawing/2014/main" id="{4B4BC2AB-420F-43CE-AC4E-C52B80C988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95166" y="1937842"/>
            <a:ext cx="346520" cy="96255"/>
          </a:xfrm>
          <a:prstGeom prst="rect">
            <a:avLst/>
          </a:prstGeom>
        </p:spPr>
      </p:pic>
      <p:grpSp>
        <p:nvGrpSpPr>
          <p:cNvPr id="237" name="Group 236">
            <a:extLst>
              <a:ext uri="{FF2B5EF4-FFF2-40B4-BE49-F238E27FC236}">
                <a16:creationId xmlns:a16="http://schemas.microsoft.com/office/drawing/2014/main" id="{E9495874-7408-4B7B-8651-771CF612FBA1}"/>
              </a:ext>
            </a:extLst>
          </p:cNvPr>
          <p:cNvGrpSpPr/>
          <p:nvPr/>
        </p:nvGrpSpPr>
        <p:grpSpPr>
          <a:xfrm>
            <a:off x="6640291" y="2135943"/>
            <a:ext cx="1457038" cy="620554"/>
            <a:chOff x="6781497" y="2571609"/>
            <a:chExt cx="1457038" cy="620554"/>
          </a:xfrm>
        </p:grpSpPr>
        <p:sp>
          <p:nvSpPr>
            <p:cNvPr id="238" name="Rectangle 237">
              <a:extLst>
                <a:ext uri="{FF2B5EF4-FFF2-40B4-BE49-F238E27FC236}">
                  <a16:creationId xmlns:a16="http://schemas.microsoft.com/office/drawing/2014/main" id="{1053713E-BD1C-4426-BDFA-C829D6B6E49D}"/>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a:solidFill>
                    <a:srgbClr val="505050"/>
                  </a:solidFill>
                  <a:latin typeface="Segoe UI Semibold" panose="020B0702040204020203" pitchFamily="34" charset="0"/>
                  <a:cs typeface="Segoe UI Semibold" panose="020B0702040204020203" pitchFamily="34" charset="0"/>
                </a:rPr>
                <a:t>Azure Databricks</a:t>
              </a:r>
            </a:p>
          </p:txBody>
        </p:sp>
        <p:grpSp>
          <p:nvGrpSpPr>
            <p:cNvPr id="241" name="Group 240">
              <a:extLst>
                <a:ext uri="{FF2B5EF4-FFF2-40B4-BE49-F238E27FC236}">
                  <a16:creationId xmlns:a16="http://schemas.microsoft.com/office/drawing/2014/main" id="{C8CD24D4-7AD9-43CA-85C0-629FA3A62BA4}"/>
                </a:ext>
              </a:extLst>
            </p:cNvPr>
            <p:cNvGrpSpPr/>
            <p:nvPr/>
          </p:nvGrpSpPr>
          <p:grpSpPr>
            <a:xfrm>
              <a:off x="7301810" y="2571609"/>
              <a:ext cx="416412" cy="339739"/>
              <a:chOff x="5818113" y="2550840"/>
              <a:chExt cx="529278" cy="431824"/>
            </a:xfrm>
          </p:grpSpPr>
          <p:sp>
            <p:nvSpPr>
              <p:cNvPr id="245" name="Diamond 244">
                <a:extLst>
                  <a:ext uri="{FF2B5EF4-FFF2-40B4-BE49-F238E27FC236}">
                    <a16:creationId xmlns:a16="http://schemas.microsoft.com/office/drawing/2014/main" id="{6DC9B83F-4CC3-460F-87F4-76A48290C533}"/>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56AC0E8C-4139-461A-A945-6B48C1D6670A}"/>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250" name="Connector: Elbow 249">
            <a:extLst>
              <a:ext uri="{FF2B5EF4-FFF2-40B4-BE49-F238E27FC236}">
                <a16:creationId xmlns:a16="http://schemas.microsoft.com/office/drawing/2014/main" id="{4E0EF0AB-E911-43BA-AD8E-883479F29929}"/>
              </a:ext>
            </a:extLst>
          </p:cNvPr>
          <p:cNvCxnSpPr>
            <a:cxnSpLocks/>
          </p:cNvCxnSpPr>
          <p:nvPr/>
        </p:nvCxnSpPr>
        <p:spPr>
          <a:xfrm flipV="1">
            <a:off x="3923506" y="2351929"/>
            <a:ext cx="3044920" cy="477484"/>
          </a:xfrm>
          <a:prstGeom prst="bentConnector3">
            <a:avLst>
              <a:gd name="adj1" fmla="val 45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7F620E64-3E79-4E34-8B20-23E18EF9241C}"/>
              </a:ext>
            </a:extLst>
          </p:cNvPr>
          <p:cNvSpPr/>
          <p:nvPr/>
        </p:nvSpPr>
        <p:spPr>
          <a:xfrm>
            <a:off x="10088821" y="4559405"/>
            <a:ext cx="651845" cy="215444"/>
          </a:xfrm>
          <a:prstGeom prst="rect">
            <a:avLst/>
          </a:prstGeom>
        </p:spPr>
        <p:txBody>
          <a:bodyPr wrap="square">
            <a:spAutoFit/>
          </a:bodyPr>
          <a:lstStyle/>
          <a:p>
            <a:pPr algn="ctr" defTabSz="914225">
              <a:spcAft>
                <a:spcPts val="300"/>
              </a:spcAft>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SparkSQL</a:t>
            </a:r>
          </a:p>
        </p:txBody>
      </p:sp>
      <p:cxnSp>
        <p:nvCxnSpPr>
          <p:cNvPr id="252" name="Straight Arrow Connector 251">
            <a:extLst>
              <a:ext uri="{FF2B5EF4-FFF2-40B4-BE49-F238E27FC236}">
                <a16:creationId xmlns:a16="http://schemas.microsoft.com/office/drawing/2014/main" id="{9AD699F0-D6C0-4079-9BBB-B3AE3734407D}"/>
              </a:ext>
            </a:extLst>
          </p:cNvPr>
          <p:cNvCxnSpPr>
            <a:cxnSpLocks/>
          </p:cNvCxnSpPr>
          <p:nvPr/>
        </p:nvCxnSpPr>
        <p:spPr>
          <a:xfrm flipV="1">
            <a:off x="7721235" y="2329769"/>
            <a:ext cx="1814448" cy="9277"/>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38" name="Picture 16" descr="Related image">
            <a:extLst>
              <a:ext uri="{FF2B5EF4-FFF2-40B4-BE49-F238E27FC236}">
                <a16:creationId xmlns:a16="http://schemas.microsoft.com/office/drawing/2014/main" id="{BEF834BB-5F81-486D-A6C2-75E45BBAEB5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1760" t="41035" r="16020" b="40517"/>
          <a:stretch/>
        </p:blipFill>
        <p:spPr bwMode="auto">
          <a:xfrm>
            <a:off x="7616696" y="3417231"/>
            <a:ext cx="344006" cy="497431"/>
          </a:xfrm>
          <a:prstGeom prst="rect">
            <a:avLst/>
          </a:prstGeom>
          <a:noFill/>
          <a:extLst>
            <a:ext uri="{909E8E84-426E-40DD-AFC4-6F175D3DCCD1}">
              <a14:hiddenFill xmlns:a14="http://schemas.microsoft.com/office/drawing/2010/main">
                <a:solidFill>
                  <a:srgbClr val="FFFFFF"/>
                </a:solidFill>
              </a14:hiddenFill>
            </a:ext>
          </a:extLst>
        </p:spPr>
      </p:pic>
      <p:cxnSp>
        <p:nvCxnSpPr>
          <p:cNvPr id="260" name="Connector: Elbow 259">
            <a:extLst>
              <a:ext uri="{FF2B5EF4-FFF2-40B4-BE49-F238E27FC236}">
                <a16:creationId xmlns:a16="http://schemas.microsoft.com/office/drawing/2014/main" id="{689E606C-938B-4D75-8CD9-327ED2B95023}"/>
              </a:ext>
            </a:extLst>
          </p:cNvPr>
          <p:cNvCxnSpPr>
            <a:cxnSpLocks/>
            <a:stCxn id="12" idx="0"/>
            <a:endCxn id="138" idx="3"/>
          </p:cNvCxnSpPr>
          <p:nvPr/>
        </p:nvCxnSpPr>
        <p:spPr>
          <a:xfrm rot="16200000" flipV="1">
            <a:off x="8436106" y="3190544"/>
            <a:ext cx="174773" cy="1125580"/>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1" name="Connector: Elbow 260">
            <a:extLst>
              <a:ext uri="{FF2B5EF4-FFF2-40B4-BE49-F238E27FC236}">
                <a16:creationId xmlns:a16="http://schemas.microsoft.com/office/drawing/2014/main" id="{4E3DBAFE-DB44-482A-AF84-1E30EC67F842}"/>
              </a:ext>
            </a:extLst>
          </p:cNvPr>
          <p:cNvCxnSpPr>
            <a:cxnSpLocks/>
            <a:stCxn id="138" idx="1"/>
            <a:endCxn id="233" idx="2"/>
          </p:cNvCxnSpPr>
          <p:nvPr/>
        </p:nvCxnSpPr>
        <p:spPr>
          <a:xfrm rot="10800000">
            <a:off x="7411702" y="2897575"/>
            <a:ext cx="204994" cy="768372"/>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4" name="Rectangle 293">
            <a:extLst>
              <a:ext uri="{FF2B5EF4-FFF2-40B4-BE49-F238E27FC236}">
                <a16:creationId xmlns:a16="http://schemas.microsoft.com/office/drawing/2014/main" id="{405B24AF-58AA-4DB8-87BF-52B1B6462590}"/>
              </a:ext>
            </a:extLst>
          </p:cNvPr>
          <p:cNvSpPr/>
          <p:nvPr/>
        </p:nvSpPr>
        <p:spPr>
          <a:xfrm>
            <a:off x="8227969" y="3422265"/>
            <a:ext cx="800979" cy="215444"/>
          </a:xfrm>
          <a:prstGeom prst="rect">
            <a:avLst/>
          </a:prstGeom>
        </p:spPr>
        <p:txBody>
          <a:bodyPr wrap="square">
            <a:spAutoFit/>
          </a:bodyPr>
          <a:lstStyle/>
          <a:p>
            <a:pPr algn="ctr" defTabSz="914225">
              <a:spcAft>
                <a:spcPts val="300"/>
              </a:spcAft>
              <a:buSzPct val="90000"/>
              <a:defRPr/>
            </a:pPr>
            <a:r>
              <a:rPr lang="en-US"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Change Feed</a:t>
            </a:r>
          </a:p>
        </p:txBody>
      </p:sp>
      <p:grpSp>
        <p:nvGrpSpPr>
          <p:cNvPr id="168" name="Group 167">
            <a:extLst>
              <a:ext uri="{FF2B5EF4-FFF2-40B4-BE49-F238E27FC236}">
                <a16:creationId xmlns:a16="http://schemas.microsoft.com/office/drawing/2014/main" id="{929EECBD-6956-4778-A158-10D444B2169F}"/>
              </a:ext>
            </a:extLst>
          </p:cNvPr>
          <p:cNvGrpSpPr/>
          <p:nvPr/>
        </p:nvGrpSpPr>
        <p:grpSpPr>
          <a:xfrm>
            <a:off x="11025322" y="3050214"/>
            <a:ext cx="793556" cy="2315134"/>
            <a:chOff x="11125906" y="3050214"/>
            <a:chExt cx="793556" cy="2315134"/>
          </a:xfrm>
        </p:grpSpPr>
        <p:pic>
          <p:nvPicPr>
            <p:cNvPr id="192" name="Picture 191">
              <a:extLst>
                <a:ext uri="{FF2B5EF4-FFF2-40B4-BE49-F238E27FC236}">
                  <a16:creationId xmlns:a16="http://schemas.microsoft.com/office/drawing/2014/main" id="{671DBD58-969B-4B76-A067-B0271E02EA57}"/>
                </a:ext>
              </a:extLst>
            </p:cNvPr>
            <p:cNvPicPr>
              <a:picLocks noChangeAspect="1"/>
            </p:cNvPicPr>
            <p:nvPr/>
          </p:nvPicPr>
          <p:blipFill>
            <a:blip r:embed="rId14"/>
            <a:stretch>
              <a:fillRect/>
            </a:stretch>
          </p:blipFill>
          <p:spPr>
            <a:xfrm>
              <a:off x="11318522" y="3883484"/>
              <a:ext cx="430232" cy="318900"/>
            </a:xfrm>
            <a:prstGeom prst="rect">
              <a:avLst/>
            </a:prstGeom>
          </p:spPr>
        </p:pic>
        <p:pic>
          <p:nvPicPr>
            <p:cNvPr id="159" name="Picture 18" descr="Image result for ms excel">
              <a:extLst>
                <a:ext uri="{FF2B5EF4-FFF2-40B4-BE49-F238E27FC236}">
                  <a16:creationId xmlns:a16="http://schemas.microsoft.com/office/drawing/2014/main" id="{E1E8AE2B-09C6-4EA0-8BB0-AC6C2D40738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522" y="4340815"/>
              <a:ext cx="365354" cy="365354"/>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0" descr="Image result for Tableau">
              <a:extLst>
                <a:ext uri="{FF2B5EF4-FFF2-40B4-BE49-F238E27FC236}">
                  <a16:creationId xmlns:a16="http://schemas.microsoft.com/office/drawing/2014/main" id="{137BB754-D41B-41C5-A55A-063164B417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280362" y="4880531"/>
              <a:ext cx="506551" cy="293628"/>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6" descr="Related image">
              <a:extLst>
                <a:ext uri="{FF2B5EF4-FFF2-40B4-BE49-F238E27FC236}">
                  <a16:creationId xmlns:a16="http://schemas.microsoft.com/office/drawing/2014/main" id="{7639B218-6E20-4565-BA0A-5CC87A780F7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300422" y="3328890"/>
              <a:ext cx="430232" cy="430232"/>
            </a:xfrm>
            <a:prstGeom prst="rect">
              <a:avLst/>
            </a:prstGeom>
            <a:noFill/>
            <a:extLst>
              <a:ext uri="{909E8E84-426E-40DD-AFC4-6F175D3DCCD1}">
                <a14:hiddenFill xmlns:a14="http://schemas.microsoft.com/office/drawing/2010/main">
                  <a:solidFill>
                    <a:srgbClr val="FFFFFF"/>
                  </a:solidFill>
                </a14:hiddenFill>
              </a:ext>
            </a:extLst>
          </p:spPr>
        </p:pic>
        <p:sp>
          <p:nvSpPr>
            <p:cNvPr id="165" name="Rectangle: Rounded Corners 164">
              <a:extLst>
                <a:ext uri="{FF2B5EF4-FFF2-40B4-BE49-F238E27FC236}">
                  <a16:creationId xmlns:a16="http://schemas.microsoft.com/office/drawing/2014/main" id="{EA19A1B1-6053-4D74-B31C-C301659D09F4}"/>
                </a:ext>
              </a:extLst>
            </p:cNvPr>
            <p:cNvSpPr/>
            <p:nvPr/>
          </p:nvSpPr>
          <p:spPr>
            <a:xfrm>
              <a:off x="11125906" y="3050214"/>
              <a:ext cx="793556" cy="231513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Rectangle 327">
            <a:extLst>
              <a:ext uri="{FF2B5EF4-FFF2-40B4-BE49-F238E27FC236}">
                <a16:creationId xmlns:a16="http://schemas.microsoft.com/office/drawing/2014/main" id="{4B901B3F-6FD2-4500-A384-B651E6A3ACE1}"/>
              </a:ext>
            </a:extLst>
          </p:cNvPr>
          <p:cNvSpPr/>
          <p:nvPr/>
        </p:nvSpPr>
        <p:spPr>
          <a:xfrm>
            <a:off x="8442190" y="2716874"/>
            <a:ext cx="1515927" cy="553998"/>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“Tabular models with pre-calculated metrices”</a:t>
            </a:r>
          </a:p>
        </p:txBody>
      </p:sp>
      <p:sp>
        <p:nvSpPr>
          <p:cNvPr id="329" name="Rectangle 328">
            <a:extLst>
              <a:ext uri="{FF2B5EF4-FFF2-40B4-BE49-F238E27FC236}">
                <a16:creationId xmlns:a16="http://schemas.microsoft.com/office/drawing/2014/main" id="{7F249853-9F48-4C80-A004-8734B127BDC5}"/>
              </a:ext>
            </a:extLst>
          </p:cNvPr>
          <p:cNvSpPr/>
          <p:nvPr/>
        </p:nvSpPr>
        <p:spPr>
          <a:xfrm>
            <a:off x="11048491" y="5340592"/>
            <a:ext cx="788339" cy="400110"/>
          </a:xfrm>
          <a:prstGeom prst="rect">
            <a:avLst/>
          </a:prstGeom>
        </p:spPr>
        <p:txBody>
          <a:bodyPr wrap="squar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Ad-Hoc Reporting</a:t>
            </a:r>
          </a:p>
        </p:txBody>
      </p:sp>
      <p:cxnSp>
        <p:nvCxnSpPr>
          <p:cNvPr id="344" name="Straight Arrow Connector 343">
            <a:extLst>
              <a:ext uri="{FF2B5EF4-FFF2-40B4-BE49-F238E27FC236}">
                <a16:creationId xmlns:a16="http://schemas.microsoft.com/office/drawing/2014/main" id="{987B4287-B74F-4DAA-AA27-3D39271062FD}"/>
              </a:ext>
            </a:extLst>
          </p:cNvPr>
          <p:cNvCxnSpPr>
            <a:cxnSpLocks/>
          </p:cNvCxnSpPr>
          <p:nvPr/>
        </p:nvCxnSpPr>
        <p:spPr>
          <a:xfrm flipV="1">
            <a:off x="10576210" y="3251231"/>
            <a:ext cx="425505" cy="7364"/>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60B76446-1881-4713-8375-A03FE434CF2D}"/>
              </a:ext>
            </a:extLst>
          </p:cNvPr>
          <p:cNvCxnSpPr>
            <a:cxnSpLocks/>
            <a:stCxn id="177" idx="2"/>
          </p:cNvCxnSpPr>
          <p:nvPr/>
        </p:nvCxnSpPr>
        <p:spPr>
          <a:xfrm rot="16200000" flipH="1">
            <a:off x="9946073" y="3922439"/>
            <a:ext cx="216546" cy="1829054"/>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52" name="Rectangle 351">
            <a:extLst>
              <a:ext uri="{FF2B5EF4-FFF2-40B4-BE49-F238E27FC236}">
                <a16:creationId xmlns:a16="http://schemas.microsoft.com/office/drawing/2014/main" id="{2AF7DDBA-3741-494C-A7F3-7F6C97EE8356}"/>
              </a:ext>
            </a:extLst>
          </p:cNvPr>
          <p:cNvSpPr/>
          <p:nvPr/>
        </p:nvSpPr>
        <p:spPr>
          <a:xfrm>
            <a:off x="9150605" y="4969183"/>
            <a:ext cx="1515927" cy="246221"/>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“ODBC / JDBC Drivers”</a:t>
            </a:r>
          </a:p>
        </p:txBody>
      </p:sp>
      <p:grpSp>
        <p:nvGrpSpPr>
          <p:cNvPr id="10" name="Group 9">
            <a:extLst>
              <a:ext uri="{FF2B5EF4-FFF2-40B4-BE49-F238E27FC236}">
                <a16:creationId xmlns:a16="http://schemas.microsoft.com/office/drawing/2014/main" id="{00B66D5B-EE43-43EF-9BE7-3681D537F692}"/>
              </a:ext>
            </a:extLst>
          </p:cNvPr>
          <p:cNvGrpSpPr/>
          <p:nvPr/>
        </p:nvGrpSpPr>
        <p:grpSpPr>
          <a:xfrm>
            <a:off x="4704632" y="2833016"/>
            <a:ext cx="1159292" cy="1365512"/>
            <a:chOff x="4687981" y="2530919"/>
            <a:chExt cx="1159292" cy="1365512"/>
          </a:xfrm>
        </p:grpSpPr>
        <p:pic>
          <p:nvPicPr>
            <p:cNvPr id="1030" name="Picture 6" descr="Related image">
              <a:extLst>
                <a:ext uri="{FF2B5EF4-FFF2-40B4-BE49-F238E27FC236}">
                  <a16:creationId xmlns:a16="http://schemas.microsoft.com/office/drawing/2014/main" id="{6E9CF218-854A-403B-8A40-EC622C2C4C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57512" y="3223944"/>
              <a:ext cx="497757" cy="497757"/>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30" descr="Related image">
              <a:extLst>
                <a:ext uri="{FF2B5EF4-FFF2-40B4-BE49-F238E27FC236}">
                  <a16:creationId xmlns:a16="http://schemas.microsoft.com/office/drawing/2014/main" id="{28E3579F-E482-4EAD-8DF3-E28C57507F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02647" y="2535606"/>
              <a:ext cx="542062" cy="542062"/>
            </a:xfrm>
            <a:prstGeom prst="rect">
              <a:avLst/>
            </a:prstGeom>
            <a:noFill/>
            <a:extLst>
              <a:ext uri="{909E8E84-426E-40DD-AFC4-6F175D3DCCD1}">
                <a14:hiddenFill xmlns:a14="http://schemas.microsoft.com/office/drawing/2010/main">
                  <a:solidFill>
                    <a:srgbClr val="FFFFFF"/>
                  </a:solidFill>
                </a14:hiddenFill>
              </a:ext>
            </a:extLst>
          </p:spPr>
        </p:pic>
        <p:sp>
          <p:nvSpPr>
            <p:cNvPr id="371" name="Rectangle: Rounded Corners 370">
              <a:extLst>
                <a:ext uri="{FF2B5EF4-FFF2-40B4-BE49-F238E27FC236}">
                  <a16:creationId xmlns:a16="http://schemas.microsoft.com/office/drawing/2014/main" id="{D4A4D94A-977B-4839-9A7A-134993B5D17F}"/>
                </a:ext>
              </a:extLst>
            </p:cNvPr>
            <p:cNvSpPr/>
            <p:nvPr/>
          </p:nvSpPr>
          <p:spPr>
            <a:xfrm>
              <a:off x="4738066" y="2530919"/>
              <a:ext cx="1013353" cy="136551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28F7EAF2-1DFE-4D39-9FC4-E230A71A0907}"/>
                </a:ext>
              </a:extLst>
            </p:cNvPr>
            <p:cNvSpPr/>
            <p:nvPr/>
          </p:nvSpPr>
          <p:spPr>
            <a:xfrm>
              <a:off x="4687981" y="2972518"/>
              <a:ext cx="1159292" cy="246221"/>
            </a:xfrm>
            <a:prstGeom prst="rect">
              <a:avLst/>
            </a:prstGeom>
          </p:spPr>
          <p:txBody>
            <a:bodyPr wrap="none">
              <a:spAutoFit/>
            </a:body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Stream Analytics</a:t>
              </a:r>
            </a:p>
          </p:txBody>
        </p:sp>
        <p:sp>
          <p:nvSpPr>
            <p:cNvPr id="167" name="Rectangle 166">
              <a:extLst>
                <a:ext uri="{FF2B5EF4-FFF2-40B4-BE49-F238E27FC236}">
                  <a16:creationId xmlns:a16="http://schemas.microsoft.com/office/drawing/2014/main" id="{CD3391DE-10F0-4B3E-9DDD-55970ECF8CBB}"/>
                </a:ext>
              </a:extLst>
            </p:cNvPr>
            <p:cNvSpPr/>
            <p:nvPr/>
          </p:nvSpPr>
          <p:spPr>
            <a:xfrm>
              <a:off x="4826020" y="3650210"/>
              <a:ext cx="747320" cy="246221"/>
            </a:xfrm>
            <a:prstGeom prst="rect">
              <a:avLst/>
            </a:prstGeom>
          </p:spPr>
          <p:txBody>
            <a:bodyPr wrap="none">
              <a:spAutoFit/>
            </a:body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Functions</a:t>
              </a:r>
            </a:p>
          </p:txBody>
        </p:sp>
      </p:grpSp>
      <p:cxnSp>
        <p:nvCxnSpPr>
          <p:cNvPr id="171" name="Connector: Elbow 170">
            <a:extLst>
              <a:ext uri="{FF2B5EF4-FFF2-40B4-BE49-F238E27FC236}">
                <a16:creationId xmlns:a16="http://schemas.microsoft.com/office/drawing/2014/main" id="{DEBEB8C9-FD18-4ADB-8343-FDAB010E06F4}"/>
              </a:ext>
            </a:extLst>
          </p:cNvPr>
          <p:cNvCxnSpPr>
            <a:cxnSpLocks/>
            <a:stCxn id="371" idx="3"/>
            <a:endCxn id="12" idx="1"/>
          </p:cNvCxnSpPr>
          <p:nvPr/>
        </p:nvCxnSpPr>
        <p:spPr>
          <a:xfrm>
            <a:off x="5768070" y="3515772"/>
            <a:ext cx="2692554" cy="653419"/>
          </a:xfrm>
          <a:prstGeom prst="bentConnector3">
            <a:avLst>
              <a:gd name="adj1" fmla="val 2962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CADE5C49-205B-4F11-82F1-FB28E60A5386}"/>
              </a:ext>
            </a:extLst>
          </p:cNvPr>
          <p:cNvSpPr/>
          <p:nvPr/>
        </p:nvSpPr>
        <p:spPr>
          <a:xfrm>
            <a:off x="234330" y="1342880"/>
            <a:ext cx="1515927" cy="246221"/>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“Future use case”</a:t>
            </a:r>
          </a:p>
        </p:txBody>
      </p:sp>
      <p:cxnSp>
        <p:nvCxnSpPr>
          <p:cNvPr id="169" name="Connector: Elbow 168">
            <a:extLst>
              <a:ext uri="{FF2B5EF4-FFF2-40B4-BE49-F238E27FC236}">
                <a16:creationId xmlns:a16="http://schemas.microsoft.com/office/drawing/2014/main" id="{12178505-C309-45AA-86BD-282E2A48AB48}"/>
              </a:ext>
            </a:extLst>
          </p:cNvPr>
          <p:cNvCxnSpPr>
            <a:cxnSpLocks/>
          </p:cNvCxnSpPr>
          <p:nvPr/>
        </p:nvCxnSpPr>
        <p:spPr>
          <a:xfrm flipV="1">
            <a:off x="5768070" y="2611406"/>
            <a:ext cx="1075492" cy="900193"/>
          </a:xfrm>
          <a:prstGeom prst="bentConnector3">
            <a:avLst>
              <a:gd name="adj1" fmla="val 75059"/>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FF85B474-4342-482B-ADDB-7C49123E4A4F}"/>
              </a:ext>
            </a:extLst>
          </p:cNvPr>
          <p:cNvSpPr/>
          <p:nvPr/>
        </p:nvSpPr>
        <p:spPr>
          <a:xfrm>
            <a:off x="7817261" y="2079497"/>
            <a:ext cx="1515927" cy="246221"/>
          </a:xfrm>
          <a:prstGeom prst="rect">
            <a:avLst/>
          </a:prstGeom>
        </p:spPr>
        <p:txBody>
          <a:bodyPr wrap="square">
            <a:spAutoFit/>
          </a:bodyPr>
          <a:lstStyle/>
          <a:p>
            <a:pPr algn="ctr" defTabSz="914225">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“Insights &amp; Actions”</a:t>
            </a:r>
          </a:p>
        </p:txBody>
      </p:sp>
      <p:sp>
        <p:nvSpPr>
          <p:cNvPr id="172" name="Rectangle 171">
            <a:extLst>
              <a:ext uri="{FF2B5EF4-FFF2-40B4-BE49-F238E27FC236}">
                <a16:creationId xmlns:a16="http://schemas.microsoft.com/office/drawing/2014/main" id="{9794AFCE-5768-49DE-870D-FC3BA5BE7D06}"/>
              </a:ext>
            </a:extLst>
          </p:cNvPr>
          <p:cNvSpPr/>
          <p:nvPr/>
        </p:nvSpPr>
        <p:spPr>
          <a:xfrm>
            <a:off x="1369841" y="2728828"/>
            <a:ext cx="1095172" cy="500137"/>
          </a:xfrm>
          <a:prstGeom prst="rect">
            <a:avLst/>
          </a:prstGeom>
        </p:spPr>
        <p:txBody>
          <a:bodyPr wrap="none" anchor="t">
            <a:spAutoFit/>
          </a:bodyPr>
          <a:lstStyle/>
          <a:p>
            <a:pPr algn="ctr" defTabSz="914225">
              <a:spcAft>
                <a:spcPts val="300"/>
              </a:spcAft>
              <a:buSzPct val="90000"/>
              <a:defRPr/>
            </a:pPr>
            <a:r>
              <a:rPr lang="en-US" sz="1200" kern="0">
                <a:solidFill>
                  <a:srgbClr val="00B0F0"/>
                </a:solidFill>
                <a:latin typeface="Segoe UI Semibold"/>
                <a:ea typeface="MS PGothic"/>
                <a:cs typeface="Segoe UI Semibold"/>
              </a:rPr>
              <a:t>Other </a:t>
            </a:r>
            <a:endParaRPr lang="en-US" sz="1200" kern="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endParaRPr>
          </a:p>
          <a:p>
            <a:pPr algn="ctr" defTabSz="914225">
              <a:spcAft>
                <a:spcPts val="300"/>
              </a:spcAft>
              <a:buSzPct val="90000"/>
              <a:defRPr/>
            </a:pPr>
            <a:r>
              <a:rPr lang="en-US" sz="1200" kern="0">
                <a:solidFill>
                  <a:srgbClr val="00B0F0"/>
                </a:solidFill>
                <a:latin typeface="Segoe UI Semibold"/>
                <a:ea typeface="MS PGothic"/>
                <a:cs typeface="Segoe UI Semibold"/>
              </a:rPr>
              <a:t>Data Sources</a:t>
            </a:r>
            <a:endParaRPr lang="en-US" sz="1200" kern="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Tree>
    <p:extLst>
      <p:ext uri="{BB962C8B-B14F-4D97-AF65-F5344CB8AC3E}">
        <p14:creationId xmlns:p14="http://schemas.microsoft.com/office/powerpoint/2010/main" val="39479141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b="1" dirty="0"/>
            </a:br>
            <a:r>
              <a:rPr lang="en-US" b="1" dirty="0"/>
              <a:t>Spark Introduction</a:t>
            </a:r>
          </a:p>
        </p:txBody>
      </p:sp>
    </p:spTree>
    <p:extLst>
      <p:ext uri="{BB962C8B-B14F-4D97-AF65-F5344CB8AC3E}">
        <p14:creationId xmlns:p14="http://schemas.microsoft.com/office/powerpoint/2010/main" val="168483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mpetition With Big Data.jpg (1338×11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6864" y="4117409"/>
            <a:ext cx="3089538" cy="2636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The Big Data Problem</a:t>
            </a:r>
          </a:p>
        </p:txBody>
      </p:sp>
      <p:sp>
        <p:nvSpPr>
          <p:cNvPr id="3" name="Content Placeholder 2"/>
          <p:cNvSpPr>
            <a:spLocks noGrp="1"/>
          </p:cNvSpPr>
          <p:nvPr>
            <p:ph idx="1"/>
          </p:nvPr>
        </p:nvSpPr>
        <p:spPr>
          <a:xfrm>
            <a:off x="269241" y="1189178"/>
            <a:ext cx="11653521" cy="2400657"/>
          </a:xfrm>
        </p:spPr>
        <p:txBody>
          <a:bodyPr/>
          <a:lstStyle/>
          <a:p>
            <a:r>
              <a:rPr lang="en-US" dirty="0"/>
              <a:t>Data growing faster than computation speeds</a:t>
            </a:r>
          </a:p>
          <a:p>
            <a:pPr lvl="1"/>
            <a:r>
              <a:rPr lang="en-US" dirty="0"/>
              <a:t>Growing data sources</a:t>
            </a:r>
          </a:p>
          <a:p>
            <a:pPr lvl="2"/>
            <a:r>
              <a:rPr lang="en-US" dirty="0"/>
              <a:t>» Web, mobile, scientific</a:t>
            </a:r>
          </a:p>
          <a:p>
            <a:r>
              <a:rPr lang="en-US" dirty="0"/>
              <a:t>Storage getting cheaper</a:t>
            </a:r>
          </a:p>
          <a:p>
            <a:pPr lvl="1"/>
            <a:r>
              <a:rPr lang="en-US" dirty="0"/>
              <a:t>Size doubling every 18 months</a:t>
            </a:r>
          </a:p>
          <a:p>
            <a:r>
              <a:rPr lang="en-US" dirty="0"/>
              <a:t>CPU speeds and storage bottlenecks</a:t>
            </a:r>
          </a:p>
        </p:txBody>
      </p:sp>
    </p:spTree>
    <p:extLst>
      <p:ext uri="{BB962C8B-B14F-4D97-AF65-F5344CB8AC3E}">
        <p14:creationId xmlns:p14="http://schemas.microsoft.com/office/powerpoint/2010/main" val="2648321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 Data Problem</a:t>
            </a:r>
          </a:p>
        </p:txBody>
      </p:sp>
      <p:sp>
        <p:nvSpPr>
          <p:cNvPr id="3" name="Content Placeholder 2"/>
          <p:cNvSpPr>
            <a:spLocks noGrp="1"/>
          </p:cNvSpPr>
          <p:nvPr>
            <p:ph idx="1"/>
          </p:nvPr>
        </p:nvSpPr>
        <p:spPr>
          <a:xfrm>
            <a:off x="269241" y="1189178"/>
            <a:ext cx="11653521" cy="997196"/>
          </a:xfrm>
        </p:spPr>
        <p:txBody>
          <a:bodyPr/>
          <a:lstStyle/>
          <a:p>
            <a:r>
              <a:rPr lang="en-US" dirty="0"/>
              <a:t>A single machine can no longer process or even store all</a:t>
            </a:r>
            <a:r>
              <a:rPr lang="zh-TW" altLang="en-US" dirty="0"/>
              <a:t> </a:t>
            </a:r>
            <a:r>
              <a:rPr lang="en-US" dirty="0"/>
              <a:t>the data!</a:t>
            </a:r>
          </a:p>
          <a:p>
            <a:r>
              <a:rPr lang="en-US" dirty="0"/>
              <a:t>Only solution is to distribute data over large clusters</a:t>
            </a:r>
          </a:p>
        </p:txBody>
      </p:sp>
      <p:pic>
        <p:nvPicPr>
          <p:cNvPr id="4" name="Picture 3"/>
          <p:cNvPicPr>
            <a:picLocks noChangeAspect="1"/>
          </p:cNvPicPr>
          <p:nvPr/>
        </p:nvPicPr>
        <p:blipFill>
          <a:blip r:embed="rId2"/>
          <a:stretch>
            <a:fillRect/>
          </a:stretch>
        </p:blipFill>
        <p:spPr>
          <a:xfrm>
            <a:off x="6445987" y="3816803"/>
            <a:ext cx="3365671" cy="2495097"/>
          </a:xfrm>
          <a:prstGeom prst="rect">
            <a:avLst/>
          </a:prstGeom>
        </p:spPr>
      </p:pic>
      <p:sp>
        <p:nvSpPr>
          <p:cNvPr id="5" name="Rectangle 4"/>
          <p:cNvSpPr/>
          <p:nvPr/>
        </p:nvSpPr>
        <p:spPr>
          <a:xfrm>
            <a:off x="7424962" y="3380700"/>
            <a:ext cx="1223476" cy="369332"/>
          </a:xfrm>
          <a:prstGeom prst="rect">
            <a:avLst/>
          </a:prstGeom>
        </p:spPr>
        <p:txBody>
          <a:bodyPr wrap="none">
            <a:spAutoFit/>
          </a:bodyPr>
          <a:lstStyle/>
          <a:p>
            <a:r>
              <a:rPr lang="en-US" dirty="0">
                <a:solidFill>
                  <a:schemeClr val="accent1"/>
                </a:solidFill>
                <a:latin typeface="GillSans-Light"/>
              </a:rPr>
              <a:t>Datacenter</a:t>
            </a:r>
            <a:endParaRPr lang="en-US" dirty="0">
              <a:solidFill>
                <a:schemeClr val="accent1"/>
              </a:solidFill>
            </a:endParaRPr>
          </a:p>
        </p:txBody>
      </p:sp>
    </p:spTree>
    <p:extLst>
      <p:ext uri="{BB962C8B-B14F-4D97-AF65-F5344CB8AC3E}">
        <p14:creationId xmlns:p14="http://schemas.microsoft.com/office/powerpoint/2010/main" val="2129622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Spark Motivation</a:t>
            </a:r>
          </a:p>
        </p:txBody>
      </p:sp>
      <p:pic>
        <p:nvPicPr>
          <p:cNvPr id="4" name="Content Placeholder 3"/>
          <p:cNvPicPr>
            <a:picLocks noGrp="1" noChangeAspect="1"/>
          </p:cNvPicPr>
          <p:nvPr>
            <p:ph idx="1"/>
          </p:nvPr>
        </p:nvPicPr>
        <p:blipFill>
          <a:blip r:embed="rId2"/>
          <a:stretch>
            <a:fillRect/>
          </a:stretch>
        </p:blipFill>
        <p:spPr>
          <a:xfrm>
            <a:off x="2152650" y="2200335"/>
            <a:ext cx="7886700" cy="3601918"/>
          </a:xfrm>
          <a:prstGeom prst="rect">
            <a:avLst/>
          </a:prstGeom>
        </p:spPr>
      </p:pic>
    </p:spTree>
    <p:extLst>
      <p:ext uri="{BB962C8B-B14F-4D97-AF65-F5344CB8AC3E}">
        <p14:creationId xmlns:p14="http://schemas.microsoft.com/office/powerpoint/2010/main" val="3347281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a:t>
            </a:r>
          </a:p>
        </p:txBody>
      </p:sp>
      <p:sp>
        <p:nvSpPr>
          <p:cNvPr id="3" name="Content Placeholder 2"/>
          <p:cNvSpPr>
            <a:spLocks noGrp="1"/>
          </p:cNvSpPr>
          <p:nvPr>
            <p:ph idx="1"/>
          </p:nvPr>
        </p:nvSpPr>
        <p:spPr>
          <a:xfrm>
            <a:off x="269241" y="1189178"/>
            <a:ext cx="11653521" cy="1440394"/>
          </a:xfrm>
        </p:spPr>
        <p:txBody>
          <a:bodyPr/>
          <a:lstStyle/>
          <a:p>
            <a:r>
              <a:rPr lang="en-US" dirty="0"/>
              <a:t>Keep more data </a:t>
            </a:r>
            <a:r>
              <a:rPr lang="en-US" i="1" dirty="0"/>
              <a:t>in-memory</a:t>
            </a:r>
          </a:p>
          <a:p>
            <a:r>
              <a:rPr lang="en-US" dirty="0"/>
              <a:t>Create new distributed execution engine:</a:t>
            </a:r>
          </a:p>
          <a:p>
            <a:endParaRPr lang="en-US" dirty="0"/>
          </a:p>
        </p:txBody>
      </p:sp>
      <p:pic>
        <p:nvPicPr>
          <p:cNvPr id="2050" name="Picture 2" descr="http://2.bp.blogspot.com/-FEjRzuQvB7M/VcIQ0NKkJRI/AAAAAAAAEHw/RtJNhUYo3gE/s1600/Spark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025" y="2953544"/>
            <a:ext cx="417195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436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Tools</a:t>
            </a:r>
          </a:p>
        </p:txBody>
      </p:sp>
      <p:pic>
        <p:nvPicPr>
          <p:cNvPr id="4" name="Content Placeholder 3"/>
          <p:cNvPicPr>
            <a:picLocks noGrp="1" noChangeAspect="1"/>
          </p:cNvPicPr>
          <p:nvPr>
            <p:ph idx="1"/>
          </p:nvPr>
        </p:nvPicPr>
        <p:blipFill>
          <a:blip r:embed="rId2"/>
          <a:stretch>
            <a:fillRect/>
          </a:stretch>
        </p:blipFill>
        <p:spPr>
          <a:xfrm>
            <a:off x="2543504" y="1825625"/>
            <a:ext cx="7104992" cy="4351338"/>
          </a:xfrm>
          <a:prstGeom prst="rect">
            <a:avLst/>
          </a:prstGeom>
        </p:spPr>
      </p:pic>
    </p:spTree>
    <p:extLst>
      <p:ext uri="{BB962C8B-B14F-4D97-AF65-F5344CB8AC3E}">
        <p14:creationId xmlns:p14="http://schemas.microsoft.com/office/powerpoint/2010/main" val="155837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Tools</a:t>
            </a:r>
          </a:p>
        </p:txBody>
      </p:sp>
      <p:sp>
        <p:nvSpPr>
          <p:cNvPr id="3" name="Content Placeholder 2"/>
          <p:cNvSpPr>
            <a:spLocks noGrp="1"/>
          </p:cNvSpPr>
          <p:nvPr>
            <p:ph idx="1"/>
          </p:nvPr>
        </p:nvSpPr>
        <p:spPr/>
        <p:txBody>
          <a:bodyPr>
            <a:noAutofit/>
          </a:bodyPr>
          <a:lstStyle/>
          <a:p>
            <a:r>
              <a:rPr lang="en-US" sz="1400" b="1" dirty="0"/>
              <a:t>Spark SQL</a:t>
            </a:r>
            <a:r>
              <a:rPr lang="en-US" sz="1400" dirty="0"/>
              <a:t> is Spark's module for working with structured data.</a:t>
            </a:r>
          </a:p>
          <a:p>
            <a:pPr lvl="1"/>
            <a:r>
              <a:rPr lang="en-US" sz="1400" dirty="0"/>
              <a:t>Use the Spark shell to write interactive SQL queries</a:t>
            </a:r>
          </a:p>
          <a:p>
            <a:r>
              <a:rPr lang="en-US" sz="1400" b="1" dirty="0"/>
              <a:t>Spark Streaming</a:t>
            </a:r>
            <a:r>
              <a:rPr lang="en-US" sz="1400" dirty="0"/>
              <a:t> makes it easy to build scalable fault-tolerant streaming applications.</a:t>
            </a:r>
          </a:p>
          <a:p>
            <a:pPr lvl="1"/>
            <a:r>
              <a:rPr lang="en-US" sz="1400" dirty="0"/>
              <a:t>Process a sample of Twitter tweet streams</a:t>
            </a:r>
          </a:p>
          <a:p>
            <a:r>
              <a:rPr lang="en-US" sz="1400" b="1" dirty="0" err="1"/>
              <a:t>MLlib</a:t>
            </a:r>
            <a:r>
              <a:rPr lang="en-US" sz="1400" dirty="0"/>
              <a:t> is Apache Spark's scalable machine learning library.</a:t>
            </a:r>
          </a:p>
          <a:p>
            <a:pPr lvl="1"/>
            <a:r>
              <a:rPr lang="en-US" sz="1400" dirty="0"/>
              <a:t>Build a movie recommender with Spark</a:t>
            </a:r>
          </a:p>
          <a:p>
            <a:r>
              <a:rPr lang="en-US" sz="1400" b="1" dirty="0" err="1"/>
              <a:t>GraphX</a:t>
            </a:r>
            <a:r>
              <a:rPr lang="en-US" sz="1400" dirty="0"/>
              <a:t> is Apache Spark's API for graphs and graph-parallel computation.</a:t>
            </a:r>
          </a:p>
          <a:p>
            <a:pPr lvl="1"/>
            <a:r>
              <a:rPr lang="en-US" sz="1400" dirty="0"/>
              <a:t>Explore graph-structured data and graph algorithms</a:t>
            </a:r>
          </a:p>
        </p:txBody>
      </p:sp>
    </p:spTree>
    <p:extLst>
      <p:ext uri="{BB962C8B-B14F-4D97-AF65-F5344CB8AC3E}">
        <p14:creationId xmlns:p14="http://schemas.microsoft.com/office/powerpoint/2010/main" val="374445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 </a:t>
            </a:r>
            <a:r>
              <a:rPr lang="en-US" dirty="0" err="1"/>
              <a:t>MLlib</a:t>
            </a:r>
            <a:r>
              <a:rPr lang="en-US" dirty="0"/>
              <a:t> </a:t>
            </a:r>
          </a:p>
        </p:txBody>
      </p:sp>
      <p:sp>
        <p:nvSpPr>
          <p:cNvPr id="3" name="Content Placeholder 2"/>
          <p:cNvSpPr>
            <a:spLocks noGrp="1"/>
          </p:cNvSpPr>
          <p:nvPr>
            <p:ph idx="1"/>
          </p:nvPr>
        </p:nvSpPr>
        <p:spPr>
          <a:xfrm>
            <a:off x="2152650" y="1468315"/>
            <a:ext cx="7886700" cy="5301762"/>
          </a:xfrm>
        </p:spPr>
        <p:txBody>
          <a:bodyPr>
            <a:noAutofit/>
          </a:bodyPr>
          <a:lstStyle/>
          <a:p>
            <a:r>
              <a:rPr lang="en-US" sz="1800" dirty="0"/>
              <a:t>Basic statistics</a:t>
            </a:r>
          </a:p>
          <a:p>
            <a:pPr lvl="1"/>
            <a:r>
              <a:rPr lang="en-US" sz="1400" dirty="0"/>
              <a:t>summary statistics</a:t>
            </a:r>
          </a:p>
          <a:p>
            <a:pPr lvl="1"/>
            <a:r>
              <a:rPr lang="en-US" sz="1400" dirty="0"/>
              <a:t>correlations</a:t>
            </a:r>
          </a:p>
          <a:p>
            <a:pPr lvl="1"/>
            <a:r>
              <a:rPr lang="en-US" sz="1400" dirty="0"/>
              <a:t>hypothesis testing</a:t>
            </a:r>
          </a:p>
          <a:p>
            <a:r>
              <a:rPr lang="en-US" sz="1800" dirty="0"/>
              <a:t>Classification and regression</a:t>
            </a:r>
          </a:p>
          <a:p>
            <a:pPr lvl="1"/>
            <a:r>
              <a:rPr lang="en-US" sz="1400" dirty="0"/>
              <a:t>linear models (SVMs, logistic regression, linear regression)</a:t>
            </a:r>
          </a:p>
          <a:p>
            <a:pPr lvl="1"/>
            <a:r>
              <a:rPr lang="en-US" sz="1400" dirty="0"/>
              <a:t>naive Bayes</a:t>
            </a:r>
          </a:p>
          <a:p>
            <a:r>
              <a:rPr lang="en-US" sz="1800" dirty="0"/>
              <a:t>Collaborative filtering</a:t>
            </a:r>
          </a:p>
          <a:p>
            <a:pPr lvl="1"/>
            <a:r>
              <a:rPr lang="en-US" sz="1400" dirty="0"/>
              <a:t>alternating least squares (ALS)</a:t>
            </a:r>
          </a:p>
          <a:p>
            <a:r>
              <a:rPr lang="en-US" sz="1800" dirty="0"/>
              <a:t>Clustering</a:t>
            </a:r>
          </a:p>
          <a:p>
            <a:pPr lvl="1"/>
            <a:r>
              <a:rPr lang="en-US" sz="1400" dirty="0"/>
              <a:t>k-means</a:t>
            </a:r>
          </a:p>
          <a:p>
            <a:r>
              <a:rPr lang="en-US" sz="1800" dirty="0"/>
              <a:t>Dimensionality reduction</a:t>
            </a:r>
          </a:p>
          <a:p>
            <a:pPr lvl="1"/>
            <a:r>
              <a:rPr lang="en-US" sz="1400" dirty="0"/>
              <a:t>singular value decomposition (SVD)</a:t>
            </a:r>
          </a:p>
          <a:p>
            <a:r>
              <a:rPr lang="en-US" sz="1800" dirty="0"/>
              <a:t>Frequent pattern mining</a:t>
            </a:r>
          </a:p>
          <a:p>
            <a:pPr lvl="1"/>
            <a:r>
              <a:rPr lang="en-US" sz="1400" dirty="0"/>
              <a:t>FP-growth</a:t>
            </a:r>
          </a:p>
          <a:p>
            <a:pPr lvl="1"/>
            <a:r>
              <a:rPr lang="en-US" sz="1400" dirty="0"/>
              <a:t>association rules</a:t>
            </a:r>
          </a:p>
          <a:p>
            <a:r>
              <a:rPr lang="en-US" sz="1800" dirty="0"/>
              <a:t>Optimization (developer)</a:t>
            </a:r>
          </a:p>
          <a:p>
            <a:pPr lvl="1"/>
            <a:r>
              <a:rPr lang="en-US" sz="1400" dirty="0"/>
              <a:t>stochastic gradient descent</a:t>
            </a:r>
          </a:p>
        </p:txBody>
      </p:sp>
    </p:spTree>
    <p:extLst>
      <p:ext uri="{BB962C8B-B14F-4D97-AF65-F5344CB8AC3E}">
        <p14:creationId xmlns:p14="http://schemas.microsoft.com/office/powerpoint/2010/main" val="1020195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Resilient Distributed Datasets (RDDs)</a:t>
            </a:r>
          </a:p>
        </p:txBody>
      </p:sp>
      <p:sp>
        <p:nvSpPr>
          <p:cNvPr id="3" name="Content Placeholder 2"/>
          <p:cNvSpPr>
            <a:spLocks noGrp="1"/>
          </p:cNvSpPr>
          <p:nvPr>
            <p:ph idx="1"/>
          </p:nvPr>
        </p:nvSpPr>
        <p:spPr>
          <a:xfrm>
            <a:off x="269241" y="1189178"/>
            <a:ext cx="11653521" cy="2252924"/>
          </a:xfrm>
        </p:spPr>
        <p:txBody>
          <a:bodyPr/>
          <a:lstStyle/>
          <a:p>
            <a:r>
              <a:rPr lang="en-US" dirty="0"/>
              <a:t>Write programs in terms of operations on distributed datasets</a:t>
            </a:r>
          </a:p>
          <a:p>
            <a:r>
              <a:rPr lang="en-US" dirty="0"/>
              <a:t>Partitioned collections of objects spread across a cluster, stored in memory or on disk</a:t>
            </a:r>
          </a:p>
          <a:p>
            <a:r>
              <a:rPr lang="en-US" dirty="0"/>
              <a:t>RDDs built and manipulated through a diverse set of parallel transformations (map, filter, join) and actions (count, collect, save)</a:t>
            </a:r>
          </a:p>
          <a:p>
            <a:r>
              <a:rPr lang="en-US" dirty="0"/>
              <a:t>RDDs automatically rebuilt on machine failure</a:t>
            </a:r>
          </a:p>
        </p:txBody>
      </p:sp>
    </p:spTree>
    <p:extLst>
      <p:ext uri="{BB962C8B-B14F-4D97-AF65-F5344CB8AC3E}">
        <p14:creationId xmlns:p14="http://schemas.microsoft.com/office/powerpoint/2010/main" val="277886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0"/>
          </p:nvPr>
        </p:nvSpPr>
        <p:spPr>
          <a:xfrm>
            <a:off x="269241" y="1091297"/>
            <a:ext cx="8058972" cy="1051570"/>
          </a:xfrm>
        </p:spPr>
        <p:txBody>
          <a:bodyPr/>
          <a:lstStyle/>
          <a:p>
            <a:pPr marL="0" indent="0">
              <a:buNone/>
            </a:pPr>
            <a:r>
              <a:rPr lang="en-US" sz="1600" spc="50" dirty="0"/>
              <a:t>Azure Cosmos DB was built to support modern app patterns and use cases.</a:t>
            </a:r>
          </a:p>
          <a:p>
            <a:pPr marL="0" indent="0">
              <a:spcBef>
                <a:spcPts val="1000"/>
              </a:spcBef>
              <a:buNone/>
            </a:pPr>
            <a:r>
              <a:rPr lang="en-US" sz="1600" spc="50" dirty="0"/>
              <a:t>It enables industry-leading organizations to unlock the value of data and respond to global customers and changing business dynamics in real-time.</a:t>
            </a:r>
          </a:p>
        </p:txBody>
      </p:sp>
      <p:sp>
        <p:nvSpPr>
          <p:cNvPr id="2" name="Title 1"/>
          <p:cNvSpPr>
            <a:spLocks noGrp="1"/>
          </p:cNvSpPr>
          <p:nvPr>
            <p:ph type="title"/>
          </p:nvPr>
        </p:nvSpPr>
        <p:spPr>
          <a:xfrm>
            <a:off x="269240" y="339389"/>
            <a:ext cx="11655840" cy="899665"/>
          </a:xfrm>
        </p:spPr>
        <p:txBody>
          <a:bodyPr>
            <a:noAutofit/>
          </a:bodyPr>
          <a:lstStyle/>
          <a:p>
            <a:pPr algn="l">
              <a:spcBef>
                <a:spcPts val="1000"/>
              </a:spcBef>
            </a:pPr>
            <a:r>
              <a:rPr lang="en-US" dirty="0"/>
              <a:t>Powering global solutions</a:t>
            </a:r>
            <a:endParaRPr lang="en-US" sz="2400" dirty="0">
              <a:solidFill>
                <a:schemeClr val="accent1"/>
              </a:solidFill>
            </a:endParaRPr>
          </a:p>
        </p:txBody>
      </p:sp>
      <p:grpSp>
        <p:nvGrpSpPr>
          <p:cNvPr id="4" name="Group 3"/>
          <p:cNvGrpSpPr/>
          <p:nvPr/>
        </p:nvGrpSpPr>
        <p:grpSpPr>
          <a:xfrm>
            <a:off x="269239" y="2586561"/>
            <a:ext cx="1792849" cy="3790603"/>
            <a:chOff x="269239" y="2586561"/>
            <a:chExt cx="1792849"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Data distributed and available globally </a:t>
              </a:r>
            </a:p>
            <a:p>
              <a:pPr marL="0" lvl="1" defTabSz="762000">
                <a:lnSpc>
                  <a:spcPct val="107000"/>
                </a:lnSpc>
                <a:spcAft>
                  <a:spcPts val="600"/>
                </a:spcAft>
                <a:buClr>
                  <a:schemeClr val="tx2"/>
                </a:buClr>
                <a:buSzPct val="90000"/>
              </a:pPr>
              <a:endParaRPr lang="en-US" sz="1200" dirty="0">
                <a:solidFill>
                  <a:schemeClr val="tx2"/>
                </a:solidFill>
                <a:latin typeface="Segoe UI Semilight" charset="0"/>
                <a:ea typeface="Segoe UI Semilight" charset="0"/>
                <a:cs typeface="Segoe UI Semilight" charset="0"/>
              </a:endParaRPr>
            </a:p>
          </p:txBody>
        </p:sp>
        <p:sp>
          <p:nvSpPr>
            <p:cNvPr id="14" name="globe_4">
              <a:extLst>
                <a:ext uri="{FF2B5EF4-FFF2-40B4-BE49-F238E27FC236}">
                  <a16:creationId xmlns:a16="http://schemas.microsoft.com/office/drawing/2014/main" id="{B2994CA9-887C-4872-A759-0E4589D05F08}"/>
                </a:ext>
              </a:extLst>
            </p:cNvPr>
            <p:cNvSpPr>
              <a:spLocks noChangeAspect="1" noEditPoints="1"/>
            </p:cNvSpPr>
            <p:nvPr/>
          </p:nvSpPr>
          <p:spPr bwMode="auto">
            <a:xfrm>
              <a:off x="789908" y="3087941"/>
              <a:ext cx="751510" cy="76094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3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Puts data where your users are</a:t>
              </a:r>
            </a:p>
          </p:txBody>
        </p:sp>
      </p:grpSp>
      <p:grpSp>
        <p:nvGrpSpPr>
          <p:cNvPr id="12" name="Group 11"/>
          <p:cNvGrpSpPr/>
          <p:nvPr/>
        </p:nvGrpSpPr>
        <p:grpSpPr>
          <a:xfrm>
            <a:off x="2241374" y="2586561"/>
            <a:ext cx="1882491" cy="3790603"/>
            <a:chOff x="2241374" y="2586561"/>
            <a:chExt cx="1882491" cy="3790603"/>
          </a:xfrm>
        </p:grpSpPr>
        <p:sp>
          <p:nvSpPr>
            <p:cNvPr id="7" name="Freeform: Shape 6">
              <a:extLst>
                <a:ext uri="{FF2B5EF4-FFF2-40B4-BE49-F238E27FC236}">
                  <a16:creationId xmlns:a16="http://schemas.microsoft.com/office/drawing/2014/main" id="{7962018F-8E8A-4F6F-8456-9A50EA413A78}"/>
                </a:ext>
              </a:extLst>
            </p:cNvPr>
            <p:cNvSpPr/>
            <p:nvPr/>
          </p:nvSpPr>
          <p:spPr>
            <a:xfrm>
              <a:off x="224137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Build real-time customer experiences</a:t>
              </a:r>
            </a:p>
            <a:p>
              <a:pPr marL="0" lvl="1" defTabSz="762000">
                <a:lnSpc>
                  <a:spcPct val="107000"/>
                </a:lnSpc>
                <a:spcAft>
                  <a:spcPts val="600"/>
                </a:spcAft>
                <a:buClr>
                  <a:schemeClr val="tx2"/>
                </a:buClr>
                <a:buSzPct val="90000"/>
              </a:pPr>
              <a:endParaRPr lang="en-US" sz="1200" b="1" dirty="0">
                <a:solidFill>
                  <a:schemeClr val="tx2"/>
                </a:solidFill>
                <a:latin typeface="Segoe UI Semibold" charset="0"/>
                <a:ea typeface="Segoe UI Semibold" charset="0"/>
                <a:cs typeface="Segoe UI Semibold" charset="0"/>
              </a:endParaRPr>
            </a:p>
          </p:txBody>
        </p:sp>
        <p:grpSp>
          <p:nvGrpSpPr>
            <p:cNvPr id="19" name="Group 14">
              <a:extLst>
                <a:ext uri="{FF2B5EF4-FFF2-40B4-BE49-F238E27FC236}">
                  <a16:creationId xmlns:a16="http://schemas.microsoft.com/office/drawing/2014/main" id="{6E7FC586-57B9-4BD8-B987-E24CC1982F15}"/>
                </a:ext>
              </a:extLst>
            </p:cNvPr>
            <p:cNvGrpSpPr>
              <a:grpSpLocks noChangeAspect="1"/>
            </p:cNvGrpSpPr>
            <p:nvPr/>
          </p:nvGrpSpPr>
          <p:grpSpPr bwMode="auto">
            <a:xfrm>
              <a:off x="2656686" y="3188655"/>
              <a:ext cx="962224" cy="559514"/>
              <a:chOff x="-491" y="1145"/>
              <a:chExt cx="270" cy="157"/>
            </a:xfrm>
          </p:grpSpPr>
          <p:sp>
            <p:nvSpPr>
              <p:cNvPr id="20" name="Oval 15">
                <a:extLst>
                  <a:ext uri="{FF2B5EF4-FFF2-40B4-BE49-F238E27FC236}">
                    <a16:creationId xmlns:a16="http://schemas.microsoft.com/office/drawing/2014/main" id="{442BAB8D-F662-4F4E-A25F-EAA826EB2EBE}"/>
                  </a:ext>
                </a:extLst>
              </p:cNvPr>
              <p:cNvSpPr>
                <a:spLocks noChangeArrowheads="1"/>
              </p:cNvSpPr>
              <p:nvPr/>
            </p:nvSpPr>
            <p:spPr bwMode="auto">
              <a:xfrm>
                <a:off x="-472" y="1145"/>
                <a:ext cx="89" cy="92"/>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 name="Freeform 16">
                <a:extLst>
                  <a:ext uri="{FF2B5EF4-FFF2-40B4-BE49-F238E27FC236}">
                    <a16:creationId xmlns:a16="http://schemas.microsoft.com/office/drawing/2014/main" id="{7C1DEB8C-008D-46EA-9A18-CE37F78A1583}"/>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 name="Freeform 17">
                <a:extLst>
                  <a:ext uri="{FF2B5EF4-FFF2-40B4-BE49-F238E27FC236}">
                    <a16:creationId xmlns:a16="http://schemas.microsoft.com/office/drawing/2014/main" id="{92985FEE-3D79-473C-AA8D-D9560B73CE6A}"/>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3" name="Line 18">
                <a:extLst>
                  <a:ext uri="{FF2B5EF4-FFF2-40B4-BE49-F238E27FC236}">
                    <a16:creationId xmlns:a16="http://schemas.microsoft.com/office/drawing/2014/main" id="{BB2D7685-3699-475E-96EA-68AB00A8229C}"/>
                  </a:ext>
                </a:extLst>
              </p:cNvPr>
              <p:cNvSpPr>
                <a:spLocks noChangeShapeType="1"/>
              </p:cNvSpPr>
              <p:nvPr/>
            </p:nvSpPr>
            <p:spPr bwMode="auto">
              <a:xfrm flipV="1">
                <a:off x="-339" y="1261"/>
                <a:ext cx="0" cy="32"/>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4" name="Freeform 19">
                <a:extLst>
                  <a:ext uri="{FF2B5EF4-FFF2-40B4-BE49-F238E27FC236}">
                    <a16:creationId xmlns:a16="http://schemas.microsoft.com/office/drawing/2014/main" id="{CD775DE6-C508-4C3A-8D03-160F72FE4B5D}"/>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 name="Line 20">
                <a:extLst>
                  <a:ext uri="{FF2B5EF4-FFF2-40B4-BE49-F238E27FC236}">
                    <a16:creationId xmlns:a16="http://schemas.microsoft.com/office/drawing/2014/main" id="{92CB56BD-138C-45F3-93DB-E97EE0DD81B9}"/>
                  </a:ext>
                </a:extLst>
              </p:cNvPr>
              <p:cNvSpPr>
                <a:spLocks noChangeShapeType="1"/>
              </p:cNvSpPr>
              <p:nvPr/>
            </p:nvSpPr>
            <p:spPr bwMode="auto">
              <a:xfrm flipH="1">
                <a:off x="-367" y="1293"/>
                <a:ext cx="6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 name="Line 21">
                <a:extLst>
                  <a:ext uri="{FF2B5EF4-FFF2-40B4-BE49-F238E27FC236}">
                    <a16:creationId xmlns:a16="http://schemas.microsoft.com/office/drawing/2014/main" id="{BE9E1E27-A9BA-4281-82A8-5AA49D2FE92B}"/>
                  </a:ext>
                </a:extLst>
              </p:cNvPr>
              <p:cNvSpPr>
                <a:spLocks noChangeShapeType="1"/>
              </p:cNvSpPr>
              <p:nvPr/>
            </p:nvSpPr>
            <p:spPr bwMode="auto">
              <a:xfrm flipH="1">
                <a:off x="-265" y="1219"/>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Line 22">
                <a:extLst>
                  <a:ext uri="{FF2B5EF4-FFF2-40B4-BE49-F238E27FC236}">
                    <a16:creationId xmlns:a16="http://schemas.microsoft.com/office/drawing/2014/main" id="{35EDA2B3-5654-4EE0-88C8-C2227E29A459}"/>
                  </a:ext>
                </a:extLst>
              </p:cNvPr>
              <p:cNvSpPr>
                <a:spLocks noChangeShapeType="1"/>
              </p:cNvSpPr>
              <p:nvPr/>
            </p:nvSpPr>
            <p:spPr bwMode="auto">
              <a:xfrm flipH="1">
                <a:off x="-265" y="1248"/>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23">
                <a:extLst>
                  <a:ext uri="{FF2B5EF4-FFF2-40B4-BE49-F238E27FC236}">
                    <a16:creationId xmlns:a16="http://schemas.microsoft.com/office/drawing/2014/main" id="{4F22E176-692F-42BB-9361-CA532DB61B20}"/>
                  </a:ext>
                </a:extLst>
              </p:cNvPr>
              <p:cNvSpPr>
                <a:spLocks noChangeShapeType="1"/>
              </p:cNvSpPr>
              <p:nvPr/>
            </p:nvSpPr>
            <p:spPr bwMode="auto">
              <a:xfrm>
                <a:off x="-358" y="1195"/>
                <a:ext cx="19" cy="3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Freeform 24">
                <a:extLst>
                  <a:ext uri="{FF2B5EF4-FFF2-40B4-BE49-F238E27FC236}">
                    <a16:creationId xmlns:a16="http://schemas.microsoft.com/office/drawing/2014/main" id="{863023F6-8F2F-4CD8-B600-FBA9AF56DCBB}"/>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2" name="Freeform: Shape 6">
              <a:extLst>
                <a:ext uri="{FF2B5EF4-FFF2-40B4-BE49-F238E27FC236}">
                  <a16:creationId xmlns:a16="http://schemas.microsoft.com/office/drawing/2014/main" id="{7962018F-8E8A-4F6F-8456-9A50EA413A78}"/>
                </a:ext>
              </a:extLst>
            </p:cNvPr>
            <p:cNvSpPr/>
            <p:nvPr/>
          </p:nvSpPr>
          <p:spPr>
            <a:xfrm>
              <a:off x="2246520" y="5232624"/>
              <a:ext cx="1877345"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a:solidFill>
                    <a:schemeClr val="tx1"/>
                  </a:solidFill>
                </a:rPr>
                <a:t>Enable latency-sensitive </a:t>
              </a:r>
              <a:r>
                <a:rPr lang="en-US" sz="1200" kern="1200">
                  <a:solidFill>
                    <a:schemeClr val="tx1"/>
                  </a:solidFill>
                </a:rPr>
                <a:t>personalization</a:t>
              </a:r>
              <a:r>
                <a:rPr lang="en-US" sz="1200" kern="1200" dirty="0">
                  <a:solidFill>
                    <a:schemeClr val="tx1"/>
                  </a:solidFill>
                </a:rPr>
                <a:t>, bidding, and fraud detection. </a:t>
              </a:r>
            </a:p>
          </p:txBody>
        </p:sp>
      </p:grpSp>
      <p:grpSp>
        <p:nvGrpSpPr>
          <p:cNvPr id="15" name="Group 14"/>
          <p:cNvGrpSpPr/>
          <p:nvPr/>
        </p:nvGrpSpPr>
        <p:grpSpPr>
          <a:xfrm>
            <a:off x="4213509" y="2586561"/>
            <a:ext cx="1792849" cy="3790603"/>
            <a:chOff x="4213509" y="2586561"/>
            <a:chExt cx="1792849" cy="3790603"/>
          </a:xfrm>
        </p:grpSpPr>
        <p:sp>
          <p:nvSpPr>
            <p:cNvPr id="8" name="Freeform: Shape 7">
              <a:extLst>
                <a:ext uri="{FF2B5EF4-FFF2-40B4-BE49-F238E27FC236}">
                  <a16:creationId xmlns:a16="http://schemas.microsoft.com/office/drawing/2014/main" id="{54FF628B-6CC3-462E-AF13-3E1490D9B525}"/>
                </a:ext>
              </a:extLst>
            </p:cNvPr>
            <p:cNvSpPr/>
            <p:nvPr/>
          </p:nvSpPr>
          <p:spPr>
            <a:xfrm>
              <a:off x="421350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Ideal for gaming, </a:t>
              </a:r>
              <a:br>
                <a:rPr lang="en-US" sz="1200" b="1" dirty="0">
                  <a:solidFill>
                    <a:schemeClr val="tx2"/>
                  </a:solidFill>
                  <a:latin typeface="Segoe UI Semibold" charset="0"/>
                  <a:ea typeface="Segoe UI Semibold" charset="0"/>
                  <a:cs typeface="Segoe UI Semibold" charset="0"/>
                </a:rPr>
              </a:br>
              <a:r>
                <a:rPr lang="en-US" sz="1200" b="1" dirty="0">
                  <a:solidFill>
                    <a:schemeClr val="tx2"/>
                  </a:solidFill>
                  <a:latin typeface="Segoe UI Semibold" charset="0"/>
                  <a:ea typeface="Segoe UI Semibold" charset="0"/>
                  <a:cs typeface="Segoe UI Semibold" charset="0"/>
                </a:rPr>
                <a:t>IoT &amp; eCommerce</a:t>
              </a:r>
            </a:p>
            <a:p>
              <a:pPr marL="0" lvl="1" defTabSz="762000">
                <a:lnSpc>
                  <a:spcPct val="107000"/>
                </a:lnSpc>
                <a:spcAft>
                  <a:spcPts val="600"/>
                </a:spcAft>
                <a:buClr>
                  <a:schemeClr val="tx2"/>
                </a:buClr>
                <a:buSzPct val="90000"/>
              </a:pPr>
              <a:endParaRPr lang="en-US" sz="1200" dirty="0">
                <a:solidFill>
                  <a:schemeClr val="tx2"/>
                </a:solidFill>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DC3D2208-E485-4BEB-8F2E-D5D3318E4E77}"/>
                </a:ext>
              </a:extLst>
            </p:cNvPr>
            <p:cNvGrpSpPr/>
            <p:nvPr/>
          </p:nvGrpSpPr>
          <p:grpSpPr>
            <a:xfrm>
              <a:off x="4690226" y="3223339"/>
              <a:ext cx="839414" cy="490146"/>
              <a:chOff x="8167676" y="757688"/>
              <a:chExt cx="366650" cy="214092"/>
            </a:xfrm>
          </p:grpSpPr>
          <p:sp>
            <p:nvSpPr>
              <p:cNvPr id="16" name="Freeform 77">
                <a:extLst>
                  <a:ext uri="{FF2B5EF4-FFF2-40B4-BE49-F238E27FC236}">
                    <a16:creationId xmlns:a16="http://schemas.microsoft.com/office/drawing/2014/main" id="{8AEB0D30-F563-4E6B-81CD-0821477D1C71}"/>
                  </a:ext>
                </a:extLst>
              </p:cNvPr>
              <p:cNvSpPr>
                <a:spLocks/>
              </p:cNvSpPr>
              <p:nvPr/>
            </p:nvSpPr>
            <p:spPr bwMode="auto">
              <a:xfrm>
                <a:off x="8167676" y="757688"/>
                <a:ext cx="366650" cy="21409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78">
                <a:extLst>
                  <a:ext uri="{FF2B5EF4-FFF2-40B4-BE49-F238E27FC236}">
                    <a16:creationId xmlns:a16="http://schemas.microsoft.com/office/drawing/2014/main" id="{D38254AC-422B-4951-AF56-1C283EBB368B}"/>
                  </a:ext>
                </a:extLst>
              </p:cNvPr>
              <p:cNvSpPr>
                <a:spLocks/>
              </p:cNvSpPr>
              <p:nvPr/>
            </p:nvSpPr>
            <p:spPr bwMode="auto">
              <a:xfrm>
                <a:off x="8342027" y="810249"/>
                <a:ext cx="17948" cy="19230"/>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3" name="Freeform: Shape 7">
              <a:extLst>
                <a:ext uri="{FF2B5EF4-FFF2-40B4-BE49-F238E27FC236}">
                  <a16:creationId xmlns:a16="http://schemas.microsoft.com/office/drawing/2014/main" id="{54FF628B-6CC3-462E-AF13-3E1490D9B525}"/>
                </a:ext>
              </a:extLst>
            </p:cNvPr>
            <p:cNvSpPr/>
            <p:nvPr/>
          </p:nvSpPr>
          <p:spPr>
            <a:xfrm>
              <a:off x="421350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Predictable and fast service, even during traffic spikes</a:t>
              </a:r>
            </a:p>
          </p:txBody>
        </p:sp>
      </p:grpSp>
      <p:grpSp>
        <p:nvGrpSpPr>
          <p:cNvPr id="57" name="Group 56"/>
          <p:cNvGrpSpPr/>
          <p:nvPr/>
        </p:nvGrpSpPr>
        <p:grpSpPr>
          <a:xfrm>
            <a:off x="6185644" y="2586561"/>
            <a:ext cx="1792849" cy="3790603"/>
            <a:chOff x="6185644" y="2586561"/>
            <a:chExt cx="1792849"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618564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Simplified development with </a:t>
              </a:r>
              <a:r>
                <a:rPr lang="en-US" sz="1200" b="1" dirty="0" err="1">
                  <a:solidFill>
                    <a:schemeClr val="tx2"/>
                  </a:solidFill>
                  <a:latin typeface="Segoe UI Semibold" charset="0"/>
                  <a:ea typeface="Segoe UI Semibold" charset="0"/>
                  <a:cs typeface="Segoe UI Semibold" charset="0"/>
                </a:rPr>
                <a:t>serverless</a:t>
              </a:r>
              <a:r>
                <a:rPr lang="en-US" sz="1200" b="1" dirty="0">
                  <a:solidFill>
                    <a:schemeClr val="tx2"/>
                  </a:solidFill>
                  <a:latin typeface="Segoe UI Semibold" charset="0"/>
                  <a:ea typeface="Segoe UI Semibold" charset="0"/>
                  <a:cs typeface="Segoe UI Semibold" charset="0"/>
                </a:rPr>
                <a:t> architecture</a:t>
              </a:r>
            </a:p>
            <a:p>
              <a:pPr marL="0" lvl="1" defTabSz="762000">
                <a:lnSpc>
                  <a:spcPct val="107000"/>
                </a:lnSpc>
                <a:spcAft>
                  <a:spcPts val="600"/>
                </a:spcAft>
                <a:buClr>
                  <a:schemeClr val="tx2"/>
                </a:buClr>
                <a:buSzPct val="90000"/>
              </a:pPr>
              <a:endParaRPr lang="en-US" sz="1200" dirty="0">
                <a:solidFill>
                  <a:schemeClr val="tx2"/>
                </a:solidFill>
                <a:latin typeface="Segoe UI Semilight" charset="0"/>
                <a:ea typeface="Segoe UI Semilight" charset="0"/>
                <a:cs typeface="Segoe UI Semilight" charset="0"/>
              </a:endParaRPr>
            </a:p>
          </p:txBody>
        </p:sp>
        <p:sp>
          <p:nvSpPr>
            <p:cNvPr id="30" name="Freeform 9">
              <a:extLst>
                <a:ext uri="{FF2B5EF4-FFF2-40B4-BE49-F238E27FC236}">
                  <a16:creationId xmlns:a16="http://schemas.microsoft.com/office/drawing/2014/main" id="{CFF4DBFD-F5C2-47C7-8B21-BC72890C3E05}"/>
                </a:ext>
              </a:extLst>
            </p:cNvPr>
            <p:cNvSpPr>
              <a:spLocks noEditPoints="1"/>
            </p:cNvSpPr>
            <p:nvPr/>
          </p:nvSpPr>
          <p:spPr bwMode="auto">
            <a:xfrm>
              <a:off x="6686072" y="3151530"/>
              <a:ext cx="791992" cy="633764"/>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Shape 8">
              <a:extLst>
                <a:ext uri="{FF2B5EF4-FFF2-40B4-BE49-F238E27FC236}">
                  <a16:creationId xmlns:a16="http://schemas.microsoft.com/office/drawing/2014/main" id="{244CDC8F-E742-4A60-A101-D7F2F8D9210B}"/>
                </a:ext>
              </a:extLst>
            </p:cNvPr>
            <p:cNvSpPr/>
            <p:nvPr/>
          </p:nvSpPr>
          <p:spPr>
            <a:xfrm>
              <a:off x="6185644"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Fully-managed event-driven micro-services with elastic computing power</a:t>
              </a:r>
            </a:p>
          </p:txBody>
        </p:sp>
      </p:grpSp>
      <p:grpSp>
        <p:nvGrpSpPr>
          <p:cNvPr id="58" name="Group 57"/>
          <p:cNvGrpSpPr/>
          <p:nvPr/>
        </p:nvGrpSpPr>
        <p:grpSpPr>
          <a:xfrm>
            <a:off x="8157779" y="2586561"/>
            <a:ext cx="1792849" cy="3790603"/>
            <a:chOff x="8157779" y="2586561"/>
            <a:chExt cx="1792849" cy="3790603"/>
          </a:xfrm>
        </p:grpSpPr>
        <p:sp>
          <p:nvSpPr>
            <p:cNvPr id="10" name="Freeform: Shape 9">
              <a:extLst>
                <a:ext uri="{FF2B5EF4-FFF2-40B4-BE49-F238E27FC236}">
                  <a16:creationId xmlns:a16="http://schemas.microsoft.com/office/drawing/2014/main" id="{60CF00A9-F41C-44A8-B87B-53E6FCA8FC56}"/>
                </a:ext>
              </a:extLst>
            </p:cNvPr>
            <p:cNvSpPr/>
            <p:nvPr/>
          </p:nvSpPr>
          <p:spPr>
            <a:xfrm>
              <a:off x="815777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Run Spark analytics over operational data</a:t>
              </a:r>
            </a:p>
            <a:p>
              <a:pPr marL="0" lvl="1" defTabSz="762000">
                <a:lnSpc>
                  <a:spcPct val="107000"/>
                </a:lnSpc>
                <a:spcAft>
                  <a:spcPts val="600"/>
                </a:spcAft>
                <a:buClr>
                  <a:schemeClr val="tx2"/>
                </a:buClr>
                <a:buSzPct val="90000"/>
              </a:pPr>
              <a:endParaRPr lang="en-US" sz="1400" b="1" spc="100" dirty="0">
                <a:solidFill>
                  <a:schemeClr val="tx2"/>
                </a:solidFill>
                <a:latin typeface="Segoe UI Semibold" charset="0"/>
                <a:cs typeface="Segoe UI Semibold" charset="0"/>
              </a:endParaRPr>
            </a:p>
          </p:txBody>
        </p:sp>
        <p:grpSp>
          <p:nvGrpSpPr>
            <p:cNvPr id="31" name="Group 20">
              <a:extLst>
                <a:ext uri="{FF2B5EF4-FFF2-40B4-BE49-F238E27FC236}">
                  <a16:creationId xmlns:a16="http://schemas.microsoft.com/office/drawing/2014/main" id="{3ACDCA2C-15E2-477F-8C62-5983B596CF4B}"/>
                </a:ext>
              </a:extLst>
            </p:cNvPr>
            <p:cNvGrpSpPr>
              <a:grpSpLocks noChangeAspect="1"/>
            </p:cNvGrpSpPr>
            <p:nvPr/>
          </p:nvGrpSpPr>
          <p:grpSpPr bwMode="auto">
            <a:xfrm>
              <a:off x="8619553" y="3087941"/>
              <a:ext cx="869300" cy="760942"/>
              <a:chOff x="3764" y="3313"/>
              <a:chExt cx="353" cy="309"/>
            </a:xfrm>
          </p:grpSpPr>
          <p:sp>
            <p:nvSpPr>
              <p:cNvPr id="32" name="Freeform 21">
                <a:extLst>
                  <a:ext uri="{FF2B5EF4-FFF2-40B4-BE49-F238E27FC236}">
                    <a16:creationId xmlns:a16="http://schemas.microsoft.com/office/drawing/2014/main" id="{31F9AAC9-4F42-494D-BEDD-4DC8F472B304}"/>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a:extLst>
                  <a:ext uri="{FF2B5EF4-FFF2-40B4-BE49-F238E27FC236}">
                    <a16:creationId xmlns:a16="http://schemas.microsoft.com/office/drawing/2014/main" id="{B12D88E7-15D5-4972-B91B-270D153D4DB9}"/>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a:extLst>
                  <a:ext uri="{FF2B5EF4-FFF2-40B4-BE49-F238E27FC236}">
                    <a16:creationId xmlns:a16="http://schemas.microsoft.com/office/drawing/2014/main" id="{0A8130A9-84A1-434F-8851-C8D3CE2ABCF3}"/>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a:extLst>
                  <a:ext uri="{FF2B5EF4-FFF2-40B4-BE49-F238E27FC236}">
                    <a16:creationId xmlns:a16="http://schemas.microsoft.com/office/drawing/2014/main" id="{478A3F31-93C9-40CB-8B94-BD3FF24D49B3}"/>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a:extLst>
                  <a:ext uri="{FF2B5EF4-FFF2-40B4-BE49-F238E27FC236}">
                    <a16:creationId xmlns:a16="http://schemas.microsoft.com/office/drawing/2014/main" id="{5BF7C355-6E84-437A-9A3B-574CAF35EE02}"/>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a:extLst>
                  <a:ext uri="{FF2B5EF4-FFF2-40B4-BE49-F238E27FC236}">
                    <a16:creationId xmlns:a16="http://schemas.microsoft.com/office/drawing/2014/main" id="{0C6FAE8F-C93F-4EFC-B90F-B371FFF83CA3}"/>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a:extLst>
                  <a:ext uri="{FF2B5EF4-FFF2-40B4-BE49-F238E27FC236}">
                    <a16:creationId xmlns:a16="http://schemas.microsoft.com/office/drawing/2014/main" id="{AACF19A9-BAF4-4A4D-9B09-A661E0B378F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8">
                <a:extLst>
                  <a:ext uri="{FF2B5EF4-FFF2-40B4-BE49-F238E27FC236}">
                    <a16:creationId xmlns:a16="http://schemas.microsoft.com/office/drawing/2014/main" id="{452868A2-B3DC-4221-BB35-E7FFEDCDF7B5}"/>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a:extLst>
                  <a:ext uri="{FF2B5EF4-FFF2-40B4-BE49-F238E27FC236}">
                    <a16:creationId xmlns:a16="http://schemas.microsoft.com/office/drawing/2014/main" id="{D45511C1-3503-4015-88CD-3DDDFE875E25}"/>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a:extLst>
                  <a:ext uri="{FF2B5EF4-FFF2-40B4-BE49-F238E27FC236}">
                    <a16:creationId xmlns:a16="http://schemas.microsoft.com/office/drawing/2014/main" id="{968CADB9-14CF-4880-8CF3-BD0203D7E83E}"/>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a:extLst>
                  <a:ext uri="{FF2B5EF4-FFF2-40B4-BE49-F238E27FC236}">
                    <a16:creationId xmlns:a16="http://schemas.microsoft.com/office/drawing/2014/main" id="{FCD2D771-CB1D-45CB-8F8D-E86D94C4E131}"/>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2">
                <a:extLst>
                  <a:ext uri="{FF2B5EF4-FFF2-40B4-BE49-F238E27FC236}">
                    <a16:creationId xmlns:a16="http://schemas.microsoft.com/office/drawing/2014/main" id="{573A7D34-C1A1-4EF9-B664-39D69848DDF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3">
                <a:extLst>
                  <a:ext uri="{FF2B5EF4-FFF2-40B4-BE49-F238E27FC236}">
                    <a16:creationId xmlns:a16="http://schemas.microsoft.com/office/drawing/2014/main" id="{CE1DE657-887B-4080-8B46-98A583B3361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34">
                <a:extLst>
                  <a:ext uri="{FF2B5EF4-FFF2-40B4-BE49-F238E27FC236}">
                    <a16:creationId xmlns:a16="http://schemas.microsoft.com/office/drawing/2014/main" id="{96DF371E-195F-477A-A1D3-60165E066FF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5">
                <a:extLst>
                  <a:ext uri="{FF2B5EF4-FFF2-40B4-BE49-F238E27FC236}">
                    <a16:creationId xmlns:a16="http://schemas.microsoft.com/office/drawing/2014/main" id="{66B18735-AB20-4385-A683-8CA5A3D306D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a:extLst>
                  <a:ext uri="{FF2B5EF4-FFF2-40B4-BE49-F238E27FC236}">
                    <a16:creationId xmlns:a16="http://schemas.microsoft.com/office/drawing/2014/main" id="{5EB80F5E-8981-417F-B272-FA38ABE47B9A}"/>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a:extLst>
                  <a:ext uri="{FF2B5EF4-FFF2-40B4-BE49-F238E27FC236}">
                    <a16:creationId xmlns:a16="http://schemas.microsoft.com/office/drawing/2014/main" id="{1DC7AFCE-E252-44BE-B7AC-E34D99E592A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a:extLst>
                  <a:ext uri="{FF2B5EF4-FFF2-40B4-BE49-F238E27FC236}">
                    <a16:creationId xmlns:a16="http://schemas.microsoft.com/office/drawing/2014/main" id="{9D61DC27-A771-4493-8199-80EA3BE4A26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Shape 9">
              <a:extLst>
                <a:ext uri="{FF2B5EF4-FFF2-40B4-BE49-F238E27FC236}">
                  <a16:creationId xmlns:a16="http://schemas.microsoft.com/office/drawing/2014/main" id="{60CF00A9-F41C-44A8-B87B-53E6FCA8FC56}"/>
                </a:ext>
              </a:extLst>
            </p:cNvPr>
            <p:cNvSpPr/>
            <p:nvPr/>
          </p:nvSpPr>
          <p:spPr>
            <a:xfrm>
              <a:off x="815777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Accelerate insights from fast, global data</a:t>
              </a:r>
            </a:p>
          </p:txBody>
        </p:sp>
      </p:grpSp>
      <p:grpSp>
        <p:nvGrpSpPr>
          <p:cNvPr id="59" name="Group 58"/>
          <p:cNvGrpSpPr/>
          <p:nvPr/>
        </p:nvGrpSpPr>
        <p:grpSpPr>
          <a:xfrm>
            <a:off x="10129913" y="2586561"/>
            <a:ext cx="1792849" cy="3790603"/>
            <a:chOff x="10129913" y="2586561"/>
            <a:chExt cx="1792849" cy="3790603"/>
          </a:xfrm>
        </p:grpSpPr>
        <p:sp>
          <p:nvSpPr>
            <p:cNvPr id="11" name="Freeform: Shape 10">
              <a:extLst>
                <a:ext uri="{FF2B5EF4-FFF2-40B4-BE49-F238E27FC236}">
                  <a16:creationId xmlns:a16="http://schemas.microsoft.com/office/drawing/2014/main" id="{4CF1A333-7D84-4005-A0BF-7FF133D2C8FD}"/>
                </a:ext>
              </a:extLst>
            </p:cNvPr>
            <p:cNvSpPr/>
            <p:nvPr/>
          </p:nvSpPr>
          <p:spPr>
            <a:xfrm>
              <a:off x="10129913"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Lift and shift      NoSQL data</a:t>
              </a:r>
            </a:p>
          </p:txBody>
        </p:sp>
        <p:sp>
          <p:nvSpPr>
            <p:cNvPr id="51" name="Freeform 13">
              <a:extLst>
                <a:ext uri="{FF2B5EF4-FFF2-40B4-BE49-F238E27FC236}">
                  <a16:creationId xmlns:a16="http://schemas.microsoft.com/office/drawing/2014/main" id="{B3989629-8E36-44C7-8FA6-E3FCF2FAFE0D}"/>
                </a:ext>
              </a:extLst>
            </p:cNvPr>
            <p:cNvSpPr>
              <a:spLocks noEditPoints="1"/>
            </p:cNvSpPr>
            <p:nvPr/>
          </p:nvSpPr>
          <p:spPr bwMode="auto">
            <a:xfrm>
              <a:off x="10658980" y="3127295"/>
              <a:ext cx="734714" cy="68223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6" name="Freeform: Shape 10">
              <a:extLst>
                <a:ext uri="{FF2B5EF4-FFF2-40B4-BE49-F238E27FC236}">
                  <a16:creationId xmlns:a16="http://schemas.microsoft.com/office/drawing/2014/main" id="{4CF1A333-7D84-4005-A0BF-7FF133D2C8FD}"/>
                </a:ext>
              </a:extLst>
            </p:cNvPr>
            <p:cNvSpPr/>
            <p:nvPr/>
          </p:nvSpPr>
          <p:spPr>
            <a:xfrm>
              <a:off x="10129913"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Lift and shift MongoDB and Cassandra workloads</a:t>
              </a:r>
            </a:p>
          </p:txBody>
        </p:sp>
        <p:cxnSp>
          <p:nvCxnSpPr>
            <p:cNvPr id="5" name="Straight Connector 4"/>
            <p:cNvCxnSpPr/>
            <p:nvPr/>
          </p:nvCxnSpPr>
          <p:spPr>
            <a:xfrm flipV="1">
              <a:off x="10658980" y="3223339"/>
              <a:ext cx="0" cy="532339"/>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1435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fill="hold"/>
                                        <p:tgtEl>
                                          <p:spTgt spid="59"/>
                                        </p:tgtEl>
                                        <p:attrNameLst>
                                          <p:attrName>ppt_x</p:attrName>
                                        </p:attrNameLst>
                                      </p:cBhvr>
                                      <p:tavLst>
                                        <p:tav tm="0">
                                          <p:val>
                                            <p:strVal val="#ppt_x"/>
                                          </p:val>
                                        </p:tav>
                                        <p:tav tm="100000">
                                          <p:val>
                                            <p:strVal val="#ppt_x"/>
                                          </p:val>
                                        </p:tav>
                                      </p:tavLst>
                                    </p:anim>
                                    <p:anim calcmode="lin" valueType="num">
                                      <p:cBhvr additive="base">
                                        <p:cTn id="2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r>
              <a:rPr lang="en-US"/>
              <a:t>Azure Databricks</a:t>
            </a:r>
            <a:br>
              <a:rPr lang="en-US"/>
            </a:br>
            <a:r>
              <a:rPr lang="en-US" sz="2353"/>
              <a:t>A fast, easy and collaborative Apache® Spark™ based analytics platform optimized for Azure</a:t>
            </a:r>
            <a:br>
              <a:rPr lang="en-US"/>
            </a:br>
            <a:endParaRPr lang="en-US"/>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1163" y="2287290"/>
            <a:ext cx="3069655" cy="63444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a:solidFill>
                  <a:srgbClr val="505050"/>
                </a:solidFill>
                <a:latin typeface="Segoe UI" charset="0"/>
                <a:ea typeface="Segoe UI" charset="0"/>
                <a:cs typeface="Segoe UI" charset="0"/>
              </a:rPr>
              <a:t>Best</a:t>
            </a:r>
            <a:r>
              <a:rPr lang="en-US" sz="2400" spc="10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182" y="2318974"/>
            <a:ext cx="3069655" cy="63444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00" spc="100">
                <a:solidFill>
                  <a:srgbClr val="505050"/>
                </a:solidFill>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803" y="2098761"/>
            <a:ext cx="400533" cy="38372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0549" y="2009661"/>
            <a:ext cx="1190922" cy="438072"/>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666" y="2106346"/>
            <a:ext cx="1066648" cy="181330"/>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1163" y="2636195"/>
            <a:ext cx="7095962" cy="746267"/>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7266" y="4276729"/>
            <a:ext cx="198018" cy="294720"/>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2137021" y="3830208"/>
            <a:ext cx="9305752" cy="2346425"/>
          </a:xfrm>
          <a:prstGeom prst="rect">
            <a:avLst/>
          </a:prstGeom>
        </p:spPr>
        <p:txBody>
          <a:bodyPr wrap="square" numCol="1">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lnSpc>
                <a:spcPct val="150000"/>
              </a:lnSpc>
              <a:spcAft>
                <a:spcPts val="1800"/>
              </a:spcAft>
              <a:defRPr/>
            </a:pPr>
            <a:r>
              <a:rPr lang="en-US" sz="1200" spc="100">
                <a:solidFill>
                  <a:srgbClr val="505050"/>
                </a:solidFill>
                <a:latin typeface="Segoe UI Semibold" panose="020B0702040204020203" pitchFamily="34" charset="0"/>
                <a:cs typeface="Segoe UI" charset="0"/>
              </a:rPr>
              <a:t>Designed in collaboration with the founders of Apache Spark </a:t>
            </a:r>
          </a:p>
          <a:p>
            <a:pPr defTabSz="914225">
              <a:lnSpc>
                <a:spcPct val="150000"/>
              </a:lnSpc>
              <a:spcAft>
                <a:spcPts val="1800"/>
              </a:spcAft>
              <a:defRPr/>
            </a:pPr>
            <a:r>
              <a:rPr lang="en-US" sz="1200" spc="100">
                <a:solidFill>
                  <a:srgbClr val="505050"/>
                </a:solidFill>
                <a:latin typeface="Segoe UI Semibold" panose="020B0702040204020203" pitchFamily="34" charset="0"/>
                <a:cs typeface="Segoe UI" charset="0"/>
              </a:rPr>
              <a:t>One-click set up; streamlined workflows</a:t>
            </a:r>
          </a:p>
          <a:p>
            <a:pPr defTabSz="914225">
              <a:lnSpc>
                <a:spcPct val="150000"/>
              </a:lnSpc>
              <a:spcAft>
                <a:spcPts val="1800"/>
              </a:spcAft>
              <a:defRPr/>
            </a:pPr>
            <a:r>
              <a:rPr lang="en-US" sz="1200" spc="100">
                <a:solidFill>
                  <a:srgbClr val="505050"/>
                </a:solidFill>
                <a:latin typeface="Segoe UI Semibold" panose="020B0702040204020203" pitchFamily="34" charset="0"/>
                <a:cs typeface="Segoe UI" charset="0"/>
              </a:rPr>
              <a:t>Interactive workspace that enables collaboration between data scientists, data engineers, and business analysts. </a:t>
            </a:r>
          </a:p>
          <a:p>
            <a:pPr defTabSz="914225">
              <a:lnSpc>
                <a:spcPct val="150000"/>
              </a:lnSpc>
              <a:spcAft>
                <a:spcPts val="1800"/>
              </a:spcAft>
              <a:defRPr/>
            </a:pPr>
            <a:r>
              <a:rPr lang="en-US" sz="1200" spc="100">
                <a:solidFill>
                  <a:srgbClr val="505050"/>
                </a:solidFill>
                <a:latin typeface="Segoe UI Semibold" panose="020B0702040204020203" pitchFamily="34" charset="0"/>
                <a:cs typeface="Segoe UI" charset="0"/>
              </a:rPr>
              <a:t>Native integration with Azure services (Power BI, SQL DW, Cosmos DB, Blob Storage)</a:t>
            </a:r>
          </a:p>
          <a:p>
            <a:pPr defTabSz="914225">
              <a:lnSpc>
                <a:spcPct val="150000"/>
              </a:lnSpc>
              <a:spcAft>
                <a:spcPts val="1800"/>
              </a:spcAft>
              <a:defRPr/>
            </a:pPr>
            <a:r>
              <a:rPr lang="en-US" sz="1200" spc="100">
                <a:solidFill>
                  <a:srgbClr val="505050"/>
                </a:solidFill>
                <a:latin typeface="Segoe UI Semibold" panose="020B0702040204020203" pitchFamily="34" charset="0"/>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5402" y="4783678"/>
            <a:ext cx="331071" cy="31077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r>
                <a:rPr lang="en-US" sz="1800">
                  <a:solidFill>
                    <a:srgbClr val="505050"/>
                  </a:solidFill>
                  <a:latin typeface="Segoe UI Semilight"/>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srgbClr val="505050"/>
                </a:solidFill>
                <a:latin typeface="Segoe UI Semilight"/>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9322" y="5844236"/>
            <a:ext cx="295364" cy="293849"/>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32563">
              <a:defRPr/>
            </a:pPr>
            <a:endParaRPr lang="en-US" sz="1800">
              <a:solidFill>
                <a:srgbClr val="505050"/>
              </a:solidFill>
              <a:latin typeface="Segoe UI Semilight"/>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3188" y="3792303"/>
            <a:ext cx="435031" cy="227543"/>
          </a:xfrm>
          <a:prstGeom prst="rect">
            <a:avLst/>
          </a:prstGeom>
          <a:ln>
            <a:noFill/>
          </a:ln>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4260" y="5356189"/>
            <a:ext cx="333357" cy="265879"/>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accent1"/>
              </a:solidFill>
              <a:prstDash val="solid"/>
              <a:miter lim="800000"/>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900">
                <a:gradFill>
                  <a:gsLst>
                    <a:gs pos="0">
                      <a:srgbClr val="505050"/>
                    </a:gs>
                    <a:gs pos="100000">
                      <a:srgbClr val="505050"/>
                    </a:gs>
                  </a:gsLst>
                </a:gradFill>
                <a:latin typeface="Segoe UI Semilight"/>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accent1"/>
              </a:solidFill>
              <a:prstDash val="solid"/>
              <a:miter lim="800000"/>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90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264001417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988" y="1356225"/>
            <a:ext cx="6558096" cy="4559995"/>
          </a:xfrm>
          <a:prstGeom prst="rect">
            <a:avLst/>
          </a:prstGeom>
          <a:solidFill>
            <a:schemeClr val="bg1">
              <a:lumMod val="95000"/>
            </a:schemeClr>
          </a:solidFill>
          <a:ln w="12700" cap="flat">
            <a:noFill/>
            <a:prstDash val="solid"/>
            <a:miter lim="800000"/>
            <a:headEnd/>
            <a:tailEnd/>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837861" y="4582881"/>
            <a:ext cx="6349099" cy="1214500"/>
          </a:xfrm>
          <a:prstGeom prst="rect">
            <a:avLst/>
          </a:prstGeom>
          <a:noFill/>
          <a:ln w="12700" cap="flat">
            <a:solidFill>
              <a:schemeClr val="tx1"/>
            </a:solidFill>
            <a:miter lim="800000"/>
            <a:headEnd/>
            <a:tailEnd/>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grpSp>
        <p:nvGrpSpPr>
          <p:cNvPr id="640" name="Group 639"/>
          <p:cNvGrpSpPr/>
          <p:nvPr/>
        </p:nvGrpSpPr>
        <p:grpSpPr>
          <a:xfrm>
            <a:off x="3571494" y="4969112"/>
            <a:ext cx="410966" cy="47652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6651274" y="4977817"/>
            <a:ext cx="610146" cy="394578"/>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80347" y="4590998"/>
            <a:ext cx="6102677" cy="312029"/>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r>
              <a:rPr lang="en-US" sz="1400" b="1">
                <a:solidFill>
                  <a:srgbClr val="0078D6"/>
                </a:solidFill>
                <a:latin typeface="Segoe UI Semibold" panose="020B0702040204020203" pitchFamily="34" charset="0"/>
                <a:ea typeface="Segoe UI" charset="0"/>
                <a:cs typeface="Segoe UI Semibold" panose="020B0702040204020203" pitchFamily="34" charset="0"/>
              </a:rPr>
              <a:t>Optimized 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880" y="5492886"/>
            <a:ext cx="1244833"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31" y="5491836"/>
            <a:ext cx="1244833"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861" y="3102459"/>
            <a:ext cx="6349099" cy="1378646"/>
          </a:xfrm>
          <a:prstGeom prst="rect">
            <a:avLst/>
          </a:prstGeom>
          <a:noFill/>
          <a:ln w="12700" cap="flat">
            <a:solidFill>
              <a:schemeClr val="tx1"/>
            </a:solidFill>
            <a:miter lim="800000"/>
            <a:headEnd/>
            <a:tailEnd/>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80348" y="1731595"/>
            <a:ext cx="3643963" cy="312029"/>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r>
              <a:rPr lang="en-US" sz="1400" b="1">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4337" y="3462018"/>
            <a:ext cx="1142747"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spcAft>
                <a:spcPts val="1600"/>
              </a:spcAft>
              <a:defRPr/>
            </a:pPr>
            <a:r>
              <a:rPr lang="en-US" sz="1000" b="1">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530384" y="4409989"/>
            <a:ext cx="1470652"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spcAft>
                <a:spcPts val="1600"/>
              </a:spcAft>
              <a:defRPr/>
            </a:pPr>
            <a:r>
              <a:rPr lang="en-US" sz="1000" b="1">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567679" y="5394101"/>
            <a:ext cx="1396060"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spcAft>
                <a:spcPts val="1600"/>
              </a:spcAft>
              <a:defRPr/>
            </a:pPr>
            <a:r>
              <a:rPr lang="en-US" sz="1000" b="1">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530384" y="2391222"/>
            <a:ext cx="1470652"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spcAft>
                <a:spcPts val="1600"/>
              </a:spcAft>
              <a:defRPr/>
            </a:pPr>
            <a:r>
              <a:rPr lang="en-US" sz="1000" b="1">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630" y="5483930"/>
            <a:ext cx="1216024"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9988376" y="2360660"/>
            <a:ext cx="1783843"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spcAft>
                <a:spcPts val="1600"/>
              </a:spcAft>
              <a:defRPr/>
            </a:pPr>
            <a:r>
              <a:rPr lang="en-US" sz="100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10359362" y="3387973"/>
            <a:ext cx="1080398"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spcAft>
                <a:spcPts val="1600"/>
              </a:spcAft>
              <a:defRPr/>
            </a:pPr>
            <a:r>
              <a:rPr lang="en-US" sz="100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10274083" y="4602072"/>
            <a:ext cx="1230058"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spcAft>
                <a:spcPts val="1600"/>
              </a:spcAft>
              <a:defRPr/>
            </a:pPr>
            <a:r>
              <a:rPr lang="en-US" sz="100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10592624" y="4058471"/>
            <a:ext cx="592979" cy="516039"/>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801" y="3106921"/>
            <a:ext cx="471818" cy="238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7676" y="3943920"/>
            <a:ext cx="476067" cy="467515"/>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180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1058155" y="5042065"/>
            <a:ext cx="415109" cy="307711"/>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49">
                <a:defRPr/>
              </a:pPr>
              <a:endParaRPr lang="en-US" sz="2400" kern="0">
                <a:solidFill>
                  <a:sysClr val="windowText" lastClr="000000"/>
                </a:solidFill>
                <a:latin typeface="Calibri Light" panose="020F0302020204030204"/>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49">
                <a:defRPr/>
              </a:pPr>
              <a:endParaRPr lang="en-US" sz="2400" kern="0">
                <a:solidFill>
                  <a:sysClr val="windowText" lastClr="000000"/>
                </a:solidFill>
                <a:latin typeface="Calibri Light" panose="020F0302020204030204"/>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49">
                <a:defRPr/>
              </a:pPr>
              <a:endParaRPr lang="en-US" sz="2400" kern="0">
                <a:solidFill>
                  <a:sysClr val="windowText" lastClr="000000"/>
                </a:solidFill>
                <a:latin typeface="Calibri Light" panose="020F0302020204030204"/>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49">
                <a:defRPr/>
              </a:pPr>
              <a:endParaRPr lang="en-US" sz="2400" kern="0">
                <a:solidFill>
                  <a:sysClr val="windowText" lastClr="000000"/>
                </a:solidFill>
                <a:latin typeface="Calibri Light" panose="020F0302020204030204"/>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284" y="2933666"/>
            <a:ext cx="496551" cy="378008"/>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861" y="1730605"/>
            <a:ext cx="6349099" cy="1260420"/>
          </a:xfrm>
          <a:prstGeom prst="rect">
            <a:avLst/>
          </a:prstGeom>
          <a:noFill/>
          <a:ln w="12700" cap="flat">
            <a:solidFill>
              <a:schemeClr val="tx1"/>
            </a:solidFill>
            <a:miter lim="800000"/>
            <a:headEnd/>
            <a:tailEnd/>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grpSp>
        <p:nvGrpSpPr>
          <p:cNvPr id="329" name="Group 328"/>
          <p:cNvGrpSpPr/>
          <p:nvPr/>
        </p:nvGrpSpPr>
        <p:grpSpPr>
          <a:xfrm rot="16200000">
            <a:off x="7816583" y="3613243"/>
            <a:ext cx="3901239" cy="467036"/>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8140" y="4946102"/>
            <a:ext cx="799987" cy="418435"/>
          </a:xfrm>
          <a:prstGeom prst="rect">
            <a:avLst/>
          </a:prstGeom>
        </p:spPr>
      </p:pic>
      <p:grpSp>
        <p:nvGrpSpPr>
          <p:cNvPr id="357" name="Group 356"/>
          <p:cNvGrpSpPr/>
          <p:nvPr/>
        </p:nvGrpSpPr>
        <p:grpSpPr>
          <a:xfrm rot="16200000">
            <a:off x="309431" y="3511892"/>
            <a:ext cx="3947255" cy="467036"/>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a:solidFill>
                  <a:srgbClr val="FFFFFF"/>
                </a:solidFill>
                <a:latin typeface="Calibri Light" panose="020F0302020204030204"/>
              </a:endParaRPr>
            </a:p>
          </p:txBody>
        </p:sp>
      </p:grpSp>
      <p:grpSp>
        <p:nvGrpSpPr>
          <p:cNvPr id="10" name="Group 9"/>
          <p:cNvGrpSpPr/>
          <p:nvPr/>
        </p:nvGrpSpPr>
        <p:grpSpPr>
          <a:xfrm>
            <a:off x="803521" y="2948849"/>
            <a:ext cx="829522" cy="459697"/>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endParaRPr lang="en-IN" sz="1800" b="1">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endParaRPr lang="en-IN" sz="1800" b="1">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0523" y="5670033"/>
            <a:ext cx="1617717" cy="249264"/>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spcAft>
                <a:spcPts val="1600"/>
              </a:spcAft>
              <a:defRPr/>
            </a:pPr>
            <a:r>
              <a:rPr lang="en-US" sz="1000" b="1">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348" y="5203964"/>
            <a:ext cx="476067" cy="467515"/>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180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7198" y="1352491"/>
            <a:ext cx="1696507" cy="343443"/>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r>
              <a:rPr lang="en-US" sz="160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7014" y="1198902"/>
            <a:ext cx="11407321" cy="4948964"/>
          </a:xfrm>
          <a:prstGeom prst="rect">
            <a:avLst/>
          </a:prstGeom>
          <a:noFill/>
          <a:ln w="12700" cap="flat">
            <a:solidFill>
              <a:schemeClr val="tx2"/>
            </a:solidFill>
            <a:prstDash val="sysDash"/>
            <a:miter lim="800000"/>
            <a:headEnd/>
            <a:tailEnd/>
          </a:ln>
          <a:effec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46331" y="6285634"/>
            <a:ext cx="2173428" cy="343443"/>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600" b="1">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80348" y="3138143"/>
            <a:ext cx="3643963" cy="312029"/>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r>
              <a:rPr lang="en-US" sz="1400" b="1">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476" y="5491836"/>
            <a:ext cx="1244833"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2014" y="4156429"/>
            <a:ext cx="1609380" cy="244398"/>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MULTI-STAGE PIPELINES</a:t>
            </a:r>
          </a:p>
        </p:txBody>
      </p:sp>
      <p:sp>
        <p:nvSpPr>
          <p:cNvPr id="189" name="Rectangle 188">
            <a:extLst>
              <a:ext uri="{FF2B5EF4-FFF2-40B4-BE49-F238E27FC236}">
                <a16:creationId xmlns:a16="http://schemas.microsoft.com/office/drawing/2014/main" id="{483AD615-61FF-4EE1-804B-D9DEC8C23CF7}"/>
              </a:ext>
            </a:extLst>
          </p:cNvPr>
          <p:cNvSpPr/>
          <p:nvPr/>
        </p:nvSpPr>
        <p:spPr>
          <a:xfrm>
            <a:off x="3179860" y="2629660"/>
            <a:ext cx="1173812"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6084" y="2228367"/>
            <a:ext cx="509116" cy="39989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32563">
                <a:defRPr/>
              </a:pPr>
              <a:endParaRPr lang="en-US" sz="1800">
                <a:solidFill>
                  <a:srgbClr val="505050"/>
                </a:solidFill>
                <a:latin typeface="Segoe UI Semilight"/>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933" y="2284335"/>
            <a:ext cx="502849" cy="361307"/>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192">
                  <a:defRPr/>
                </a:pPr>
                <a:endParaRPr lang="en-US" sz="1765" kern="0">
                  <a:solidFill>
                    <a:srgbClr val="353535"/>
                  </a:solidFill>
                  <a:latin typeface="Segoe UI Semilight"/>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32563">
                <a:defRPr/>
              </a:pPr>
              <a:endParaRPr lang="en-US" sz="1800">
                <a:solidFill>
                  <a:srgbClr val="505050"/>
                </a:solidFill>
                <a:latin typeface="Segoe UI Semilight"/>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7950" y="2234456"/>
            <a:ext cx="554589" cy="377117"/>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defRPr/>
                </a:pPr>
                <a:endParaRPr lang="en-US" sz="943" kern="0">
                  <a:solidFill>
                    <a:srgbClr val="505050"/>
                  </a:solidFill>
                  <a:latin typeface="Segoe UI Semilight"/>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defRPr/>
                </a:pPr>
                <a:endParaRPr lang="en-US" sz="943" kern="0">
                  <a:solidFill>
                    <a:srgbClr val="505050"/>
                  </a:solidFill>
                  <a:latin typeface="Segoe UI Semilight"/>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defRPr/>
                </a:pPr>
                <a:endParaRPr lang="en-US" sz="943" kern="0">
                  <a:solidFill>
                    <a:srgbClr val="505050"/>
                  </a:solidFill>
                  <a:latin typeface="Segoe UI Semilight"/>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defRPr/>
                </a:pPr>
                <a:endParaRPr lang="en-US" sz="943" kern="0">
                  <a:solidFill>
                    <a:srgbClr val="505050"/>
                  </a:solidFill>
                  <a:latin typeface="Segoe UI Semilight"/>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32563">
                <a:defRPr/>
              </a:pPr>
              <a:endParaRPr lang="en-US" sz="1800">
                <a:solidFill>
                  <a:srgbClr val="505050"/>
                </a:solidFill>
                <a:latin typeface="Segoe UI Semilight"/>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714" y="2722318"/>
            <a:ext cx="8917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03" y="2731966"/>
            <a:ext cx="8917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463" y="4156428"/>
            <a:ext cx="1609380"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7969" y="4156428"/>
            <a:ext cx="1609380"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229" y="2642626"/>
            <a:ext cx="1173812"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461" y="2629659"/>
            <a:ext cx="1413617" cy="249264"/>
          </a:xfrm>
          <a:prstGeom prst="rect">
            <a:avLst/>
          </a:prstGeom>
        </p:spPr>
        <p:txBody>
          <a:bodyPr wrap="square">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000" b="1">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6271" y="3700116"/>
            <a:ext cx="274392" cy="274392"/>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endParaRPr lang="en-US" sz="1800"/>
          </a:p>
        </p:txBody>
      </p:sp>
      <p:sp>
        <p:nvSpPr>
          <p:cNvPr id="235" name="Oval 234">
            <a:extLst>
              <a:ext uri="{FF2B5EF4-FFF2-40B4-BE49-F238E27FC236}">
                <a16:creationId xmlns:a16="http://schemas.microsoft.com/office/drawing/2014/main" id="{DC2C3294-024E-46E3-8278-479FA625786C}"/>
              </a:ext>
            </a:extLst>
          </p:cNvPr>
          <p:cNvSpPr/>
          <p:nvPr/>
        </p:nvSpPr>
        <p:spPr>
          <a:xfrm>
            <a:off x="3593523" y="3700116"/>
            <a:ext cx="274392" cy="274392"/>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endParaRPr lang="en-US" sz="1800"/>
          </a:p>
        </p:txBody>
      </p:sp>
      <p:sp>
        <p:nvSpPr>
          <p:cNvPr id="236" name="Oval 235">
            <a:extLst>
              <a:ext uri="{FF2B5EF4-FFF2-40B4-BE49-F238E27FC236}">
                <a16:creationId xmlns:a16="http://schemas.microsoft.com/office/drawing/2014/main" id="{C10FE34B-412D-4255-97F5-594A012EF537}"/>
              </a:ext>
            </a:extLst>
          </p:cNvPr>
          <p:cNvSpPr/>
          <p:nvPr/>
        </p:nvSpPr>
        <p:spPr>
          <a:xfrm>
            <a:off x="4100773" y="3700116"/>
            <a:ext cx="274392" cy="274392"/>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endParaRPr lang="en-US" sz="180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594" y="3837312"/>
            <a:ext cx="231000"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843" y="3837312"/>
            <a:ext cx="231000"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41775" y="6293602"/>
            <a:ext cx="3159520" cy="343443"/>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600" b="1">
                <a:solidFill>
                  <a:srgbClr val="505050"/>
                </a:solidFill>
                <a:latin typeface="Segoe UI Semibold" panose="020B0702040204020203" pitchFamily="34" charset="0"/>
                <a:cs typeface="Segoe UI Semibold" panose="020B0702040204020203" pitchFamily="34" charset="0"/>
              </a:rPr>
              <a:t>Build on secure &amp; trusted cloud</a:t>
            </a:r>
          </a:p>
        </p:txBody>
      </p:sp>
      <p:sp>
        <p:nvSpPr>
          <p:cNvPr id="163" name="TextBox 162">
            <a:extLst>
              <a:ext uri="{FF2B5EF4-FFF2-40B4-BE49-F238E27FC236}">
                <a16:creationId xmlns:a16="http://schemas.microsoft.com/office/drawing/2014/main" id="{0DC95295-3153-41CE-A498-01DB75AD0167}"/>
              </a:ext>
            </a:extLst>
          </p:cNvPr>
          <p:cNvSpPr txBox="1"/>
          <p:nvPr/>
        </p:nvSpPr>
        <p:spPr>
          <a:xfrm>
            <a:off x="9737898" y="6296229"/>
            <a:ext cx="2032640" cy="343443"/>
          </a:xfrm>
          <a:prstGeom prst="rect">
            <a:avLst/>
          </a:prstGeom>
          <a:noFill/>
        </p:spPr>
        <p:txBody>
          <a:bodyPr wrap="square"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r>
              <a:rPr lang="en-US" sz="1600" b="1">
                <a:solidFill>
                  <a:srgbClr val="505050"/>
                </a:solidFill>
                <a:latin typeface="Segoe UI Semibold" panose="020B0702040204020203" pitchFamily="34" charset="0"/>
                <a:cs typeface="Segoe UI Semibold" panose="020B0702040204020203" pitchFamily="34" charset="0"/>
              </a:rPr>
              <a:t>Scale without limits</a:t>
            </a:r>
          </a:p>
        </p:txBody>
      </p:sp>
      <p:sp>
        <p:nvSpPr>
          <p:cNvPr id="3" name="Rectangle 2">
            <a:extLst>
              <a:ext uri="{FF2B5EF4-FFF2-40B4-BE49-F238E27FC236}">
                <a16:creationId xmlns:a16="http://schemas.microsoft.com/office/drawing/2014/main" id="{E3E83755-E6EE-4BD9-8BCF-D815709AAA34}"/>
              </a:ext>
            </a:extLst>
          </p:cNvPr>
          <p:cNvSpPr/>
          <p:nvPr/>
        </p:nvSpPr>
        <p:spPr>
          <a:xfrm>
            <a:off x="231033" y="5957749"/>
            <a:ext cx="11782583" cy="215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endParaRPr lang="en-US" sz="180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73" y="399298"/>
            <a:ext cx="271602" cy="11407320"/>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endParaRPr lang="en-US" sz="180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r>
              <a:rPr lang="en-US" sz="4313"/>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4460" y="1900030"/>
            <a:ext cx="530415" cy="443681"/>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800" kern="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11" tIns="36206" rIns="72411" bIns="36206"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endParaRPr lang="en-US" sz="943" kern="0" err="1">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11" tIns="36206" rIns="72411" bIns="36206"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endParaRPr lang="en-US" sz="943" kern="0" err="1">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11" tIns="36206" rIns="72411" bIns="36206"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896042"/>
                <a:endParaRPr lang="en-US" sz="943" kern="0" err="1">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6628" y="1890893"/>
            <a:ext cx="492378" cy="458055"/>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800" kern="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442" y="3637069"/>
            <a:ext cx="400487" cy="400485"/>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err="1">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637" y="3639509"/>
            <a:ext cx="435139" cy="39560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180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305" y="4932059"/>
            <a:ext cx="612653" cy="486295"/>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endParaRPr lang="en-US" sz="200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184322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97A1D-FC57-4E45-8D1B-18B639938EF1}"/>
              </a:ext>
            </a:extLst>
          </p:cNvPr>
          <p:cNvSpPr/>
          <p:nvPr/>
        </p:nvSpPr>
        <p:spPr bwMode="auto">
          <a:xfrm>
            <a:off x="5880713" y="487"/>
            <a:ext cx="6310422" cy="685702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8F249DD-8074-486E-A8F4-C41B8844C935}"/>
              </a:ext>
            </a:extLst>
          </p:cNvPr>
          <p:cNvSpPr>
            <a:spLocks noGrp="1"/>
          </p:cNvSpPr>
          <p:nvPr>
            <p:ph type="title"/>
          </p:nvPr>
        </p:nvSpPr>
        <p:spPr>
          <a:xfrm>
            <a:off x="866" y="549886"/>
            <a:ext cx="5739633" cy="1025869"/>
          </a:xfrm>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r>
              <a:rPr lang="en-US" altLang="en-US" sz="3921" b="0" dirty="0">
                <a:solidFill>
                  <a:schemeClr val="tx1"/>
                </a:solidFill>
                <a:latin typeface="Segoe UI" panose="020B0502040204020203" pitchFamily="34" charset="0"/>
              </a:rPr>
              <a:t>Azure Databricks</a:t>
            </a:r>
            <a:br>
              <a:rPr lang="en-US" altLang="en-US" sz="3921" b="0" dirty="0">
                <a:solidFill>
                  <a:schemeClr val="tx1"/>
                </a:solidFill>
                <a:latin typeface="Segoe UI" panose="020B0502040204020203" pitchFamily="34" charset="0"/>
              </a:rPr>
            </a:br>
            <a:endParaRPr lang="en-US" sz="2745" b="0" spc="-49" dirty="0">
              <a:solidFill>
                <a:schemeClr val="tx1"/>
              </a:solidFill>
              <a:latin typeface="Segoe UI" panose="020B0502040204020203" pitchFamily="34" charset="0"/>
            </a:endParaRPr>
          </a:p>
        </p:txBody>
      </p:sp>
      <p:sp>
        <p:nvSpPr>
          <p:cNvPr id="51" name="Title 1">
            <a:extLst>
              <a:ext uri="{FF2B5EF4-FFF2-40B4-BE49-F238E27FC236}">
                <a16:creationId xmlns:a16="http://schemas.microsoft.com/office/drawing/2014/main" id="{D9BA3765-3037-49A1-8CED-1BA3B1A7F47E}"/>
              </a:ext>
            </a:extLst>
          </p:cNvPr>
          <p:cNvSpPr txBox="1">
            <a:spLocks/>
          </p:cNvSpPr>
          <p:nvPr/>
        </p:nvSpPr>
        <p:spPr>
          <a:xfrm>
            <a:off x="6250137" y="549887"/>
            <a:ext cx="5739633" cy="603453"/>
          </a:xfrm>
          <a:prstGeom prst="rect">
            <a:avLst/>
          </a:prstGeom>
        </p:spPr>
        <p:txBody>
          <a:bodyPr vert="horz" wrap="square" lIns="0" tIns="0" rIns="0" bIns="0" rtlCol="0" anchor="t">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dirty="0">
                <a:ln w="3175">
                  <a:noFill/>
                </a:ln>
                <a:solidFill>
                  <a:srgbClr val="FFFFFF"/>
                </a:solidFill>
                <a:effectLst/>
                <a:uLnTx/>
                <a:uFillTx/>
                <a:latin typeface="Segoe UI" panose="020B0502040204020203" pitchFamily="34" charset="0"/>
              </a:rPr>
              <a:t>Azure Machine Learning</a:t>
            </a:r>
          </a:p>
        </p:txBody>
      </p:sp>
      <p:grpSp>
        <p:nvGrpSpPr>
          <p:cNvPr id="7" name="Group 6">
            <a:extLst>
              <a:ext uri="{FF2B5EF4-FFF2-40B4-BE49-F238E27FC236}">
                <a16:creationId xmlns:a16="http://schemas.microsoft.com/office/drawing/2014/main" id="{BDC39377-645B-4503-B62C-7180EA15B68D}"/>
              </a:ext>
            </a:extLst>
          </p:cNvPr>
          <p:cNvGrpSpPr/>
          <p:nvPr/>
        </p:nvGrpSpPr>
        <p:grpSpPr>
          <a:xfrm>
            <a:off x="5598096" y="2826273"/>
            <a:ext cx="565232" cy="565232"/>
            <a:chOff x="5664926" y="3703417"/>
            <a:chExt cx="565312" cy="565312"/>
          </a:xfrm>
        </p:grpSpPr>
        <p:sp>
          <p:nvSpPr>
            <p:cNvPr id="8" name="Oval 7">
              <a:extLst>
                <a:ext uri="{FF2B5EF4-FFF2-40B4-BE49-F238E27FC236}">
                  <a16:creationId xmlns:a16="http://schemas.microsoft.com/office/drawing/2014/main" id="{6AB647C3-34B8-4C50-BC98-79A4E40013A9}"/>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Cross 8">
              <a:extLst>
                <a:ext uri="{FF2B5EF4-FFF2-40B4-BE49-F238E27FC236}">
                  <a16:creationId xmlns:a16="http://schemas.microsoft.com/office/drawing/2014/main" id="{E9EABA72-1F56-46EB-B5BA-3C185F4C3372}"/>
                </a:ext>
              </a:extLst>
            </p:cNvPr>
            <p:cNvSpPr/>
            <p:nvPr/>
          </p:nvSpPr>
          <p:spPr bwMode="auto">
            <a:xfrm>
              <a:off x="5836999" y="3877102"/>
              <a:ext cx="217940" cy="217940"/>
            </a:xfrm>
            <a:prstGeom prst="plus">
              <a:avLst>
                <a:gd name="adj" fmla="val 3804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40742192-16CB-4FFE-AB09-FF7012744A6C}"/>
              </a:ext>
            </a:extLst>
          </p:cNvPr>
          <p:cNvSpPr txBox="1"/>
          <p:nvPr/>
        </p:nvSpPr>
        <p:spPr>
          <a:xfrm>
            <a:off x="363134" y="1972625"/>
            <a:ext cx="5336903" cy="3578293"/>
          </a:xfrm>
          <a:prstGeom prst="rect">
            <a:avLst/>
          </a:prstGeom>
          <a:noFill/>
        </p:spPr>
        <p:txBody>
          <a:bodyPr wrap="square" lIns="0" tIns="0" rIns="0" bIns="0"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Enable collaboration between data scientists and data engineers with an interactive productive workspace</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Prepare and clean data at massive scale with the language of your choice</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Build and train models with pre-configured machine learning and deep learning optimized clusters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93AADE48-C284-46D6-ABF9-C8CC62C5A4BB}"/>
              </a:ext>
            </a:extLst>
          </p:cNvPr>
          <p:cNvSpPr txBox="1"/>
          <p:nvPr/>
        </p:nvSpPr>
        <p:spPr>
          <a:xfrm>
            <a:off x="6451502" y="1968229"/>
            <a:ext cx="5336903" cy="2416922"/>
          </a:xfrm>
          <a:prstGeom prst="rect">
            <a:avLst/>
          </a:prstGeom>
          <a:noFill/>
        </p:spPr>
        <p:txBody>
          <a:bodyPr wrap="square" lIns="0" tIns="0" rIns="0" bIns="0"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Track experiments for reproducibility</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and auditing needs. Identify and promote your best models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Deploy and manage your models using containers to run them anywhere</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0532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a:r>
              <a:rPr lang="en-US" sz="3921" cap="none" spc="0" dirty="0">
                <a:solidFill>
                  <a:schemeClr val="tx1"/>
                </a:solidFill>
                <a:latin typeface="Segoe UI" panose="020B0502040204020203" pitchFamily="34" charset="0"/>
                <a:cs typeface="Segoe UI" panose="020B0502040204020203" pitchFamily="34" charset="0"/>
              </a:rPr>
              <a:t>Azure Databricks</a:t>
            </a:r>
          </a:p>
        </p:txBody>
      </p:sp>
      <p:sp>
        <p:nvSpPr>
          <p:cNvPr id="11" name="Rectangle 10">
            <a:extLst>
              <a:ext uri="{FF2B5EF4-FFF2-40B4-BE49-F238E27FC236}">
                <a16:creationId xmlns:a16="http://schemas.microsoft.com/office/drawing/2014/main" id="{D88CF9A1-0ACF-4E45-B06C-2AB62194FDC8}"/>
              </a:ext>
            </a:extLst>
          </p:cNvPr>
          <p:cNvSpPr/>
          <p:nvPr/>
        </p:nvSpPr>
        <p:spPr>
          <a:xfrm>
            <a:off x="1486481" y="2624721"/>
            <a:ext cx="1236177" cy="251123"/>
          </a:xfrm>
          <a:prstGeom prst="rect">
            <a:avLst/>
          </a:prstGeom>
        </p:spPr>
        <p:txBody>
          <a:bodyPr wrap="square" lIns="0" tIns="0" rIns="0" bIns="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600" b="1" kern="0" dirty="0">
                <a:solidFill>
                  <a:srgbClr val="000000"/>
                </a:solidFill>
                <a:latin typeface="Segoe UI Semibold" charset="0"/>
                <a:cs typeface="Segoe UI Semibold" charset="0"/>
              </a:rPr>
              <a:t>Productive</a:t>
            </a:r>
          </a:p>
        </p:txBody>
      </p:sp>
      <p:sp>
        <p:nvSpPr>
          <p:cNvPr id="12" name="Rectangle 11">
            <a:extLst>
              <a:ext uri="{FF2B5EF4-FFF2-40B4-BE49-F238E27FC236}">
                <a16:creationId xmlns:a16="http://schemas.microsoft.com/office/drawing/2014/main" id="{54C3F0E5-8EFB-4AD7-8D7F-2A838942A046}"/>
              </a:ext>
            </a:extLst>
          </p:cNvPr>
          <p:cNvSpPr/>
          <p:nvPr/>
        </p:nvSpPr>
        <p:spPr>
          <a:xfrm>
            <a:off x="5458869" y="2614212"/>
            <a:ext cx="1309699" cy="255193"/>
          </a:xfrm>
          <a:prstGeom prst="rect">
            <a:avLst/>
          </a:prstGeom>
        </p:spPr>
        <p:txBody>
          <a:bodyPr wrap="square" lIns="0" tIns="0" rIns="0" bIns="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3874" fontAlgn="base">
              <a:spcBef>
                <a:spcPct val="0"/>
              </a:spcBef>
              <a:spcAft>
                <a:spcPts val="2400"/>
              </a:spcAft>
              <a:defRPr/>
            </a:pPr>
            <a:r>
              <a:rPr lang="en-US" sz="1600" b="1" kern="0" dirty="0">
                <a:solidFill>
                  <a:srgbClr val="000000"/>
                </a:solidFill>
                <a:latin typeface="Segoe UI Semibold" charset="0"/>
                <a:cs typeface="Segoe UI Semibold" charset="0"/>
              </a:rPr>
              <a:t>Secure</a:t>
            </a:r>
          </a:p>
        </p:txBody>
      </p:sp>
      <p:sp>
        <p:nvSpPr>
          <p:cNvPr id="13" name="Rectangle 12">
            <a:extLst>
              <a:ext uri="{FF2B5EF4-FFF2-40B4-BE49-F238E27FC236}">
                <a16:creationId xmlns:a16="http://schemas.microsoft.com/office/drawing/2014/main" id="{98D83CD9-B7FC-4CE5-9248-FD1F384CF6E8}"/>
              </a:ext>
            </a:extLst>
          </p:cNvPr>
          <p:cNvSpPr/>
          <p:nvPr/>
        </p:nvSpPr>
        <p:spPr>
          <a:xfrm>
            <a:off x="9464414" y="2624722"/>
            <a:ext cx="1192429" cy="251123"/>
          </a:xfrm>
          <a:prstGeom prst="rect">
            <a:avLst/>
          </a:prstGeom>
        </p:spPr>
        <p:txBody>
          <a:bodyPr wrap="square" lIns="0" tIns="0" rIns="0" bIns="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600" b="1" kern="0" dirty="0">
                <a:solidFill>
                  <a:srgbClr val="000000"/>
                </a:solidFill>
                <a:latin typeface="Segoe UI Semibold" charset="0"/>
                <a:cs typeface="Segoe UI Semibold" charset="0"/>
              </a:rPr>
              <a:t>Scalable</a:t>
            </a:r>
          </a:p>
        </p:txBody>
      </p:sp>
      <p:sp>
        <p:nvSpPr>
          <p:cNvPr id="123" name="Rectangle 122">
            <a:extLst>
              <a:ext uri="{FF2B5EF4-FFF2-40B4-BE49-F238E27FC236}">
                <a16:creationId xmlns:a16="http://schemas.microsoft.com/office/drawing/2014/main" id="{DBF461BB-86E5-4DE0-AA87-B9D59634F53F}"/>
              </a:ext>
            </a:extLst>
          </p:cNvPr>
          <p:cNvSpPr/>
          <p:nvPr/>
        </p:nvSpPr>
        <p:spPr bwMode="auto">
          <a:xfrm>
            <a:off x="783359" y="1010637"/>
            <a:ext cx="10625286" cy="251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lvl="1" algn="ctr" defTabSz="914016">
              <a:spcAft>
                <a:spcPts val="600"/>
              </a:spcAft>
              <a:buSzPct val="90000"/>
              <a:defRPr/>
            </a:pPr>
            <a:r>
              <a:rPr lang="en-US" sz="1600" b="1" dirty="0">
                <a:solidFill>
                  <a:srgbClr val="0078D7"/>
                </a:solidFill>
                <a:latin typeface="Segoe UI Semibold" panose="020B0502040204020203" pitchFamily="34" charset="0"/>
                <a:cs typeface="Segoe UI Semibold" panose="020B0502040204020203" pitchFamily="34" charset="0"/>
              </a:rPr>
              <a:t>A fast, easy, and collaborative Azure service for Apache Spark-based analytics</a:t>
            </a:r>
          </a:p>
        </p:txBody>
      </p:sp>
      <p:grpSp>
        <p:nvGrpSpPr>
          <p:cNvPr id="49" name="Group 48">
            <a:extLst>
              <a:ext uri="{FF2B5EF4-FFF2-40B4-BE49-F238E27FC236}">
                <a16:creationId xmlns:a16="http://schemas.microsoft.com/office/drawing/2014/main" id="{165F94E4-B8E7-D648-B2E9-CB629A69B79A}"/>
              </a:ext>
            </a:extLst>
          </p:cNvPr>
          <p:cNvGrpSpPr/>
          <p:nvPr/>
        </p:nvGrpSpPr>
        <p:grpSpPr>
          <a:xfrm>
            <a:off x="9678911" y="1808839"/>
            <a:ext cx="725720" cy="714859"/>
            <a:chOff x="6578867" y="2334126"/>
            <a:chExt cx="564883" cy="556429"/>
          </a:xfrm>
        </p:grpSpPr>
        <p:sp>
          <p:nvSpPr>
            <p:cNvPr id="50" name="Rectangle 49">
              <a:extLst>
                <a:ext uri="{FF2B5EF4-FFF2-40B4-BE49-F238E27FC236}">
                  <a16:creationId xmlns:a16="http://schemas.microsoft.com/office/drawing/2014/main" id="{6D353327-E748-E64F-9393-75B23A7CB244}"/>
                </a:ext>
              </a:extLst>
            </p:cNvPr>
            <p:cNvSpPr/>
            <p:nvPr/>
          </p:nvSpPr>
          <p:spPr>
            <a:xfrm>
              <a:off x="6583680" y="2576691"/>
              <a:ext cx="317634" cy="313864"/>
            </a:xfrm>
            <a:prstGeom prst="rect">
              <a:avLst/>
            </a:prstGeom>
            <a:solidFill>
              <a:srgbClr val="50E6FF"/>
            </a:solidFill>
            <a:ln w="10795" cap="flat" cmpd="sng" algn="ctr">
              <a:noFill/>
              <a:prstDash val="solid"/>
            </a:ln>
            <a:effectLst/>
          </p:spPr>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kern="0" dirty="0">
                <a:solidFill>
                  <a:srgbClr val="FFFFFF"/>
                </a:solidFill>
                <a:latin typeface="Segoe UI"/>
              </a:endParaRPr>
            </a:p>
          </p:txBody>
        </p:sp>
        <p:grpSp>
          <p:nvGrpSpPr>
            <p:cNvPr id="51" name="Group 50">
              <a:extLst>
                <a:ext uri="{FF2B5EF4-FFF2-40B4-BE49-F238E27FC236}">
                  <a16:creationId xmlns:a16="http://schemas.microsoft.com/office/drawing/2014/main" id="{BB765F44-3ABE-6D4C-9569-499109CC9EDD}"/>
                </a:ext>
              </a:extLst>
            </p:cNvPr>
            <p:cNvGrpSpPr/>
            <p:nvPr/>
          </p:nvGrpSpPr>
          <p:grpSpPr>
            <a:xfrm>
              <a:off x="6578867" y="2334126"/>
              <a:ext cx="564883" cy="556429"/>
              <a:chOff x="6578867" y="2334126"/>
              <a:chExt cx="564883" cy="556429"/>
            </a:xfrm>
          </p:grpSpPr>
          <p:sp>
            <p:nvSpPr>
              <p:cNvPr id="52" name="Rectangle 51">
                <a:extLst>
                  <a:ext uri="{FF2B5EF4-FFF2-40B4-BE49-F238E27FC236}">
                    <a16:creationId xmlns:a16="http://schemas.microsoft.com/office/drawing/2014/main" id="{C83F85FA-2E08-8043-B37F-1D8AA640E961}"/>
                  </a:ext>
                </a:extLst>
              </p:cNvPr>
              <p:cNvSpPr/>
              <p:nvPr/>
            </p:nvSpPr>
            <p:spPr>
              <a:xfrm>
                <a:off x="6578867" y="2334126"/>
                <a:ext cx="564883" cy="212224"/>
              </a:xfrm>
              <a:prstGeom prst="rect">
                <a:avLst/>
              </a:prstGeom>
              <a:solidFill>
                <a:srgbClr val="008DDD"/>
              </a:solidFill>
              <a:ln w="10795" cap="flat" cmpd="sng" algn="ctr">
                <a:noFill/>
                <a:prstDash val="solid"/>
              </a:ln>
              <a:effectLst/>
            </p:spPr>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kern="0" dirty="0">
                  <a:solidFill>
                    <a:srgbClr val="FFFFFF"/>
                  </a:solidFill>
                  <a:latin typeface="Segoe UI"/>
                </a:endParaRPr>
              </a:p>
            </p:txBody>
          </p:sp>
          <p:sp>
            <p:nvSpPr>
              <p:cNvPr id="53" name="Rectangle 52">
                <a:extLst>
                  <a:ext uri="{FF2B5EF4-FFF2-40B4-BE49-F238E27FC236}">
                    <a16:creationId xmlns:a16="http://schemas.microsoft.com/office/drawing/2014/main" id="{57C628A2-56AA-2B49-B88B-8D832BE1241C}"/>
                  </a:ext>
                </a:extLst>
              </p:cNvPr>
              <p:cNvSpPr/>
              <p:nvPr/>
            </p:nvSpPr>
            <p:spPr>
              <a:xfrm>
                <a:off x="6937374" y="2334126"/>
                <a:ext cx="206375" cy="556429"/>
              </a:xfrm>
              <a:prstGeom prst="rect">
                <a:avLst/>
              </a:prstGeom>
              <a:solidFill>
                <a:srgbClr val="008DDD"/>
              </a:solidFill>
              <a:ln w="10795" cap="flat" cmpd="sng" algn="ctr">
                <a:noFill/>
                <a:prstDash val="solid"/>
              </a:ln>
              <a:effectLst/>
            </p:spPr>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kern="0" dirty="0">
                  <a:solidFill>
                    <a:srgbClr val="FFFFFF"/>
                  </a:solidFill>
                  <a:latin typeface="Segoe UI"/>
                </a:endParaRPr>
              </a:p>
            </p:txBody>
          </p:sp>
        </p:grpSp>
      </p:grpSp>
      <p:grpSp>
        <p:nvGrpSpPr>
          <p:cNvPr id="54" name="Group 53">
            <a:extLst>
              <a:ext uri="{FF2B5EF4-FFF2-40B4-BE49-F238E27FC236}">
                <a16:creationId xmlns:a16="http://schemas.microsoft.com/office/drawing/2014/main" id="{A430515D-6E34-794C-AF7B-E67C829CA959}"/>
              </a:ext>
            </a:extLst>
          </p:cNvPr>
          <p:cNvGrpSpPr/>
          <p:nvPr/>
        </p:nvGrpSpPr>
        <p:grpSpPr>
          <a:xfrm>
            <a:off x="1729571" y="1794767"/>
            <a:ext cx="711793" cy="710627"/>
            <a:chOff x="1156777" y="2293595"/>
            <a:chExt cx="601535" cy="600550"/>
          </a:xfrm>
          <a:solidFill>
            <a:srgbClr val="0078D7"/>
          </a:solidFill>
        </p:grpSpPr>
        <p:sp>
          <p:nvSpPr>
            <p:cNvPr id="55" name="Oval 54">
              <a:extLst>
                <a:ext uri="{FF2B5EF4-FFF2-40B4-BE49-F238E27FC236}">
                  <a16:creationId xmlns:a16="http://schemas.microsoft.com/office/drawing/2014/main" id="{A886D337-4BE2-294A-BBD0-4167B0082463}"/>
                </a:ext>
              </a:extLst>
            </p:cNvPr>
            <p:cNvSpPr/>
            <p:nvPr/>
          </p:nvSpPr>
          <p:spPr>
            <a:xfrm>
              <a:off x="1156778" y="2293595"/>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59" name="Oval 58">
              <a:extLst>
                <a:ext uri="{FF2B5EF4-FFF2-40B4-BE49-F238E27FC236}">
                  <a16:creationId xmlns:a16="http://schemas.microsoft.com/office/drawing/2014/main" id="{1C21F1CA-262D-734E-BA35-10A85200362F}"/>
                </a:ext>
              </a:extLst>
            </p:cNvPr>
            <p:cNvSpPr/>
            <p:nvPr/>
          </p:nvSpPr>
          <p:spPr>
            <a:xfrm>
              <a:off x="1156778" y="2452695"/>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0" name="Oval 59">
              <a:extLst>
                <a:ext uri="{FF2B5EF4-FFF2-40B4-BE49-F238E27FC236}">
                  <a16:creationId xmlns:a16="http://schemas.microsoft.com/office/drawing/2014/main" id="{9A630244-F7E8-1149-ABD9-F54DC951379E}"/>
                </a:ext>
              </a:extLst>
            </p:cNvPr>
            <p:cNvSpPr/>
            <p:nvPr/>
          </p:nvSpPr>
          <p:spPr>
            <a:xfrm>
              <a:off x="1156777" y="2770148"/>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1" name="Oval 60">
              <a:extLst>
                <a:ext uri="{FF2B5EF4-FFF2-40B4-BE49-F238E27FC236}">
                  <a16:creationId xmlns:a16="http://schemas.microsoft.com/office/drawing/2014/main" id="{F9A5DC70-E141-0B47-B745-5740BD7317DE}"/>
                </a:ext>
              </a:extLst>
            </p:cNvPr>
            <p:cNvSpPr/>
            <p:nvPr/>
          </p:nvSpPr>
          <p:spPr>
            <a:xfrm>
              <a:off x="1156777" y="2607699"/>
              <a:ext cx="123997" cy="123997"/>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2" name="Rounded Rectangle 61">
              <a:extLst>
                <a:ext uri="{FF2B5EF4-FFF2-40B4-BE49-F238E27FC236}">
                  <a16:creationId xmlns:a16="http://schemas.microsoft.com/office/drawing/2014/main" id="{234E2FEA-4427-584D-A23D-FFCEE197F35E}"/>
                </a:ext>
              </a:extLst>
            </p:cNvPr>
            <p:cNvSpPr/>
            <p:nvPr/>
          </p:nvSpPr>
          <p:spPr>
            <a:xfrm>
              <a:off x="1319684" y="2293595"/>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3" name="Rounded Rectangle 62">
              <a:extLst>
                <a:ext uri="{FF2B5EF4-FFF2-40B4-BE49-F238E27FC236}">
                  <a16:creationId xmlns:a16="http://schemas.microsoft.com/office/drawing/2014/main" id="{D6197570-33E9-1E47-8612-3DCEF8D491EF}"/>
                </a:ext>
              </a:extLst>
            </p:cNvPr>
            <p:cNvSpPr/>
            <p:nvPr/>
          </p:nvSpPr>
          <p:spPr>
            <a:xfrm>
              <a:off x="1319684" y="2452694"/>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4" name="Rounded Rectangle 63">
              <a:extLst>
                <a:ext uri="{FF2B5EF4-FFF2-40B4-BE49-F238E27FC236}">
                  <a16:creationId xmlns:a16="http://schemas.microsoft.com/office/drawing/2014/main" id="{450DEE3D-5C29-FF46-B116-B3724779AD4C}"/>
                </a:ext>
              </a:extLst>
            </p:cNvPr>
            <p:cNvSpPr/>
            <p:nvPr/>
          </p:nvSpPr>
          <p:spPr>
            <a:xfrm>
              <a:off x="1319684" y="2767759"/>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sp>
          <p:nvSpPr>
            <p:cNvPr id="65" name="Rounded Rectangle 64">
              <a:extLst>
                <a:ext uri="{FF2B5EF4-FFF2-40B4-BE49-F238E27FC236}">
                  <a16:creationId xmlns:a16="http://schemas.microsoft.com/office/drawing/2014/main" id="{356684C3-D9D0-3747-BC64-CFB059EE67AC}"/>
                </a:ext>
              </a:extLst>
            </p:cNvPr>
            <p:cNvSpPr/>
            <p:nvPr/>
          </p:nvSpPr>
          <p:spPr>
            <a:xfrm>
              <a:off x="1314435" y="2607699"/>
              <a:ext cx="438628" cy="123997"/>
            </a:xfrm>
            <a:prstGeom prst="roundRect">
              <a:avLst>
                <a:gd name="adj" fmla="val 5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14225">
                <a:defRPr/>
              </a:pPr>
              <a:endParaRPr lang="en-US" sz="1765" dirty="0">
                <a:solidFill>
                  <a:srgbClr val="FFFFFF"/>
                </a:solidFill>
                <a:latin typeface="Segoe UI"/>
              </a:endParaRPr>
            </a:p>
          </p:txBody>
        </p:sp>
      </p:grpSp>
      <p:grpSp>
        <p:nvGrpSpPr>
          <p:cNvPr id="66" name="Group 65">
            <a:extLst>
              <a:ext uri="{FF2B5EF4-FFF2-40B4-BE49-F238E27FC236}">
                <a16:creationId xmlns:a16="http://schemas.microsoft.com/office/drawing/2014/main" id="{B27DD032-D286-014B-9B40-C358AF7DC9C6}"/>
              </a:ext>
            </a:extLst>
          </p:cNvPr>
          <p:cNvGrpSpPr/>
          <p:nvPr/>
        </p:nvGrpSpPr>
        <p:grpSpPr>
          <a:xfrm>
            <a:off x="5756261" y="1808009"/>
            <a:ext cx="714603" cy="714603"/>
            <a:chOff x="1922844" y="2558005"/>
            <a:chExt cx="3585258" cy="3585258"/>
          </a:xfrm>
        </p:grpSpPr>
        <p:sp>
          <p:nvSpPr>
            <p:cNvPr id="67" name="Rectangle 66">
              <a:extLst>
                <a:ext uri="{FF2B5EF4-FFF2-40B4-BE49-F238E27FC236}">
                  <a16:creationId xmlns:a16="http://schemas.microsoft.com/office/drawing/2014/main" id="{8C351B55-A727-EB48-B4C9-C3A0E175DAE0}"/>
                </a:ext>
              </a:extLst>
            </p:cNvPr>
            <p:cNvSpPr/>
            <p:nvPr/>
          </p:nvSpPr>
          <p:spPr bwMode="auto">
            <a:xfrm>
              <a:off x="1922844" y="2558005"/>
              <a:ext cx="3585258" cy="3585258"/>
            </a:xfrm>
            <a:prstGeom prst="rect">
              <a:avLst/>
            </a:prstGeom>
            <a:solidFill>
              <a:srgbClr val="0078D7"/>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sp>
          <p:nvSpPr>
            <p:cNvPr id="68" name="Rectangle 67">
              <a:extLst>
                <a:ext uri="{FF2B5EF4-FFF2-40B4-BE49-F238E27FC236}">
                  <a16:creationId xmlns:a16="http://schemas.microsoft.com/office/drawing/2014/main" id="{688940F1-7BC6-FD49-833C-4E9FEBBA4608}"/>
                </a:ext>
              </a:extLst>
            </p:cNvPr>
            <p:cNvSpPr/>
            <p:nvPr/>
          </p:nvSpPr>
          <p:spPr bwMode="auto">
            <a:xfrm>
              <a:off x="2650602" y="3285763"/>
              <a:ext cx="2129742" cy="2129742"/>
            </a:xfrm>
            <a:prstGeom prst="rect">
              <a:avLst/>
            </a:prstGeom>
            <a:solidFill>
              <a:schemeClr val="bg1"/>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sp>
          <p:nvSpPr>
            <p:cNvPr id="69" name="Rectangle 68">
              <a:extLst>
                <a:ext uri="{FF2B5EF4-FFF2-40B4-BE49-F238E27FC236}">
                  <a16:creationId xmlns:a16="http://schemas.microsoft.com/office/drawing/2014/main" id="{98A6C857-9111-F145-9FFA-5941662F039A}"/>
                </a:ext>
              </a:extLst>
            </p:cNvPr>
            <p:cNvSpPr/>
            <p:nvPr/>
          </p:nvSpPr>
          <p:spPr bwMode="auto">
            <a:xfrm>
              <a:off x="2793357" y="3424659"/>
              <a:ext cx="850739" cy="850739"/>
            </a:xfrm>
            <a:prstGeom prst="rect">
              <a:avLst/>
            </a:prstGeom>
            <a:solidFill>
              <a:srgbClr val="0078D7"/>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sp>
          <p:nvSpPr>
            <p:cNvPr id="70" name="Rectangle 69">
              <a:extLst>
                <a:ext uri="{FF2B5EF4-FFF2-40B4-BE49-F238E27FC236}">
                  <a16:creationId xmlns:a16="http://schemas.microsoft.com/office/drawing/2014/main" id="{932B62A7-52A0-B442-A679-4B43A474639E}"/>
                </a:ext>
              </a:extLst>
            </p:cNvPr>
            <p:cNvSpPr/>
            <p:nvPr/>
          </p:nvSpPr>
          <p:spPr bwMode="auto">
            <a:xfrm>
              <a:off x="3786850" y="3424659"/>
              <a:ext cx="850739" cy="850739"/>
            </a:xfrm>
            <a:prstGeom prst="rect">
              <a:avLst/>
            </a:prstGeom>
            <a:solidFill>
              <a:srgbClr val="50E6FF"/>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sp>
          <p:nvSpPr>
            <p:cNvPr id="71" name="Rectangle 70">
              <a:extLst>
                <a:ext uri="{FF2B5EF4-FFF2-40B4-BE49-F238E27FC236}">
                  <a16:creationId xmlns:a16="http://schemas.microsoft.com/office/drawing/2014/main" id="{71A6828D-874D-E946-A904-4694A3EB551E}"/>
                </a:ext>
              </a:extLst>
            </p:cNvPr>
            <p:cNvSpPr/>
            <p:nvPr/>
          </p:nvSpPr>
          <p:spPr bwMode="auto">
            <a:xfrm>
              <a:off x="2793357" y="4419600"/>
              <a:ext cx="850739" cy="850739"/>
            </a:xfrm>
            <a:prstGeom prst="rect">
              <a:avLst/>
            </a:prstGeom>
            <a:solidFill>
              <a:srgbClr val="0078D7"/>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sp>
          <p:nvSpPr>
            <p:cNvPr id="72" name="Rectangle 71">
              <a:extLst>
                <a:ext uri="{FF2B5EF4-FFF2-40B4-BE49-F238E27FC236}">
                  <a16:creationId xmlns:a16="http://schemas.microsoft.com/office/drawing/2014/main" id="{3D2FB062-6A40-8442-AF4C-909A0F6D14B1}"/>
                </a:ext>
              </a:extLst>
            </p:cNvPr>
            <p:cNvSpPr/>
            <p:nvPr/>
          </p:nvSpPr>
          <p:spPr bwMode="auto">
            <a:xfrm>
              <a:off x="3786850" y="4419600"/>
              <a:ext cx="850739" cy="850739"/>
            </a:xfrm>
            <a:prstGeom prst="rect">
              <a:avLst/>
            </a:prstGeom>
            <a:solidFill>
              <a:srgbClr val="0078D7"/>
            </a:solidFill>
            <a:ln w="12700" cap="rnd">
              <a:noFill/>
              <a:miter lim="800000"/>
              <a:headEnd/>
              <a:tailEnd/>
            </a:ln>
            <a:effectLst/>
          </p:spPr>
          <p:txBody>
            <a:bodyPr wrap="none" rtlCol="0" anchor="ct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225">
                <a:defRPr/>
              </a:pPr>
              <a:endParaRPr lang="en-US" sz="1765" dirty="0">
                <a:solidFill>
                  <a:prstClr val="black"/>
                </a:solidFill>
                <a:latin typeface="Arial" charset="0"/>
                <a:ea typeface="Arial" charset="0"/>
                <a:cs typeface="Arial" charset="0"/>
              </a:endParaRPr>
            </a:p>
          </p:txBody>
        </p:sp>
      </p:grpSp>
      <p:grpSp>
        <p:nvGrpSpPr>
          <p:cNvPr id="7" name="Group 6">
            <a:extLst>
              <a:ext uri="{FF2B5EF4-FFF2-40B4-BE49-F238E27FC236}">
                <a16:creationId xmlns:a16="http://schemas.microsoft.com/office/drawing/2014/main" id="{E983C7B8-4E15-294D-B679-19FF36E93137}"/>
              </a:ext>
            </a:extLst>
          </p:cNvPr>
          <p:cNvGrpSpPr/>
          <p:nvPr/>
        </p:nvGrpSpPr>
        <p:grpSpPr>
          <a:xfrm>
            <a:off x="378379" y="3069073"/>
            <a:ext cx="3510762" cy="2081854"/>
            <a:chOff x="377568" y="3069021"/>
            <a:chExt cx="3511260" cy="2082150"/>
          </a:xfrm>
        </p:grpSpPr>
        <p:sp>
          <p:nvSpPr>
            <p:cNvPr id="56" name="Rectangle 55">
              <a:extLst>
                <a:ext uri="{FF2B5EF4-FFF2-40B4-BE49-F238E27FC236}">
                  <a16:creationId xmlns:a16="http://schemas.microsoft.com/office/drawing/2014/main" id="{6B2D1C04-7F7D-434D-AE7F-B5CEF845AA29}"/>
                </a:ext>
              </a:extLst>
            </p:cNvPr>
            <p:cNvSpPr/>
            <p:nvPr/>
          </p:nvSpPr>
          <p:spPr>
            <a:xfrm>
              <a:off x="377568" y="3174989"/>
              <a:ext cx="3412273" cy="1976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16">
                <a:defRPr/>
              </a:pPr>
              <a:r>
                <a:rPr lang="en-US" sz="1200" dirty="0">
                  <a:solidFill>
                    <a:srgbClr val="000000"/>
                  </a:solidFill>
                  <a:latin typeface="Segoe UI" panose="020B0502040204020203" pitchFamily="34" charset="0"/>
                  <a:cs typeface="Segoe UI" panose="020B0502040204020203" pitchFamily="34" charset="0"/>
                </a:rPr>
                <a:t>Set up </a:t>
              </a:r>
              <a:r>
                <a:rPr lang="en-US" sz="1200" b="1" dirty="0">
                  <a:solidFill>
                    <a:srgbClr val="000000"/>
                  </a:solidFill>
                  <a:latin typeface="Segoe UI" panose="020B0502040204020203" pitchFamily="34" charset="0"/>
                  <a:cs typeface="Segoe UI" panose="020B0502040204020203" pitchFamily="34" charset="0"/>
                </a:rPr>
                <a:t>Spark clusters in minutes </a:t>
              </a:r>
              <a:r>
                <a:rPr lang="en-US" sz="1200" dirty="0">
                  <a:solidFill>
                    <a:srgbClr val="000000"/>
                  </a:solidFill>
                  <a:latin typeface="Segoe UI" panose="020B0502040204020203" pitchFamily="34" charset="0"/>
                  <a:cs typeface="Segoe UI" panose="020B0502040204020203" pitchFamily="34" charset="0"/>
                </a:rPr>
                <a:t>with one click from the Azure portal</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Use the </a:t>
              </a:r>
              <a:r>
                <a:rPr lang="en-US" sz="1200" b="1" dirty="0">
                  <a:solidFill>
                    <a:srgbClr val="000000"/>
                  </a:solidFill>
                  <a:latin typeface="Segoe UI" panose="020B0502040204020203" pitchFamily="34" charset="0"/>
                  <a:cs typeface="Segoe UI" panose="020B0502040204020203" pitchFamily="34" charset="0"/>
                </a:rPr>
                <a:t>language of your choice </a:t>
              </a:r>
              <a:r>
                <a:rPr lang="en-US" sz="1200" dirty="0">
                  <a:solidFill>
                    <a:srgbClr val="000000"/>
                  </a:solidFill>
                  <a:latin typeface="Segoe UI" panose="020B0502040204020203" pitchFamily="34" charset="0"/>
                  <a:cs typeface="Segoe UI" panose="020B0502040204020203" pitchFamily="34" charset="0"/>
                </a:rPr>
                <a:t>with Python, R, Scala, SQL</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Improve collaboration through a unified workspace and </a:t>
              </a:r>
              <a:r>
                <a:rPr lang="en-US" sz="1200" b="1" dirty="0">
                  <a:solidFill>
                    <a:srgbClr val="000000"/>
                  </a:solidFill>
                  <a:latin typeface="Segoe UI" panose="020B0502040204020203" pitchFamily="34" charset="0"/>
                  <a:cs typeface="Segoe UI" panose="020B0502040204020203" pitchFamily="34" charset="0"/>
                </a:rPr>
                <a:t>collaborate live with notebooks</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p:txBody>
        </p:sp>
        <p:cxnSp>
          <p:nvCxnSpPr>
            <p:cNvPr id="4" name="Straight Connector 3">
              <a:extLst>
                <a:ext uri="{FF2B5EF4-FFF2-40B4-BE49-F238E27FC236}">
                  <a16:creationId xmlns:a16="http://schemas.microsoft.com/office/drawing/2014/main" id="{17A45860-E2D7-7146-9AE3-A4C7918286EC}"/>
                </a:ext>
              </a:extLst>
            </p:cNvPr>
            <p:cNvCxnSpPr>
              <a:cxnSpLocks/>
            </p:cNvCxnSpPr>
            <p:nvPr/>
          </p:nvCxnSpPr>
          <p:spPr>
            <a:xfrm>
              <a:off x="4572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EA5D679C-93F7-4246-90BC-7B200F94BDB2}"/>
              </a:ext>
            </a:extLst>
          </p:cNvPr>
          <p:cNvGrpSpPr/>
          <p:nvPr/>
        </p:nvGrpSpPr>
        <p:grpSpPr>
          <a:xfrm>
            <a:off x="4299973" y="3069072"/>
            <a:ext cx="3740167" cy="2081004"/>
            <a:chOff x="4299717" y="3069021"/>
            <a:chExt cx="3740697" cy="2081299"/>
          </a:xfrm>
        </p:grpSpPr>
        <p:sp>
          <p:nvSpPr>
            <p:cNvPr id="57" name="Rectangle 56">
              <a:extLst>
                <a:ext uri="{FF2B5EF4-FFF2-40B4-BE49-F238E27FC236}">
                  <a16:creationId xmlns:a16="http://schemas.microsoft.com/office/drawing/2014/main" id="{6327527F-5FB6-4088-B0D1-E9B372AEE716}"/>
                </a:ext>
              </a:extLst>
            </p:cNvPr>
            <p:cNvSpPr/>
            <p:nvPr/>
          </p:nvSpPr>
          <p:spPr>
            <a:xfrm>
              <a:off x="4299717" y="3174989"/>
              <a:ext cx="3740697" cy="1975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16">
                <a:defRPr/>
              </a:pPr>
              <a:r>
                <a:rPr lang="en-US" sz="1200" dirty="0">
                  <a:solidFill>
                    <a:srgbClr val="000000"/>
                  </a:solidFill>
                  <a:latin typeface="Segoe UI" panose="020B0502040204020203" pitchFamily="34" charset="0"/>
                  <a:cs typeface="Segoe UI" panose="020B0502040204020203" pitchFamily="34" charset="0"/>
                </a:rPr>
                <a:t>Simplify security and identity control with </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built-in integration with </a:t>
              </a:r>
              <a:r>
                <a:rPr lang="en-US" sz="1200" b="1" dirty="0">
                  <a:solidFill>
                    <a:srgbClr val="000000"/>
                  </a:solidFill>
                  <a:latin typeface="Segoe UI" panose="020B0502040204020203" pitchFamily="34" charset="0"/>
                  <a:cs typeface="Segoe UI" panose="020B0502040204020203" pitchFamily="34" charset="0"/>
                </a:rPr>
                <a:t>Azure Active Directory </a:t>
              </a:r>
              <a:r>
                <a:rPr lang="en-US" sz="1200" dirty="0">
                  <a:solidFill>
                    <a:srgbClr val="000000"/>
                  </a:solidFill>
                  <a:latin typeface="Segoe UI" panose="020B0502040204020203" pitchFamily="34" charset="0"/>
                  <a:cs typeface="Segoe UI" panose="020B0502040204020203" pitchFamily="34" charset="0"/>
                </a:rPr>
                <a:t>and </a:t>
              </a:r>
              <a:br>
                <a:rPr lang="en-US" sz="1200" dirty="0">
                  <a:solidFill>
                    <a:srgbClr val="000000"/>
                  </a:solidFill>
                  <a:latin typeface="Segoe UI" panose="020B0502040204020203" pitchFamily="34" charset="0"/>
                  <a:cs typeface="Segoe UI" panose="020B0502040204020203" pitchFamily="34" charset="0"/>
                </a:rPr>
              </a:br>
              <a:r>
                <a:rPr lang="en-US" sz="1200" dirty="0">
                  <a:solidFill>
                    <a:srgbClr val="000000"/>
                  </a:solidFill>
                  <a:latin typeface="Segoe UI" panose="020B0502040204020203" pitchFamily="34" charset="0"/>
                  <a:cs typeface="Segoe UI" panose="020B0502040204020203" pitchFamily="34" charset="0"/>
                </a:rPr>
                <a:t>role-based access</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Regulate access with fine-grained user permissions to Azure Databricks’ notebooks, clusters, jobs and data</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32205">
                <a:spcBef>
                  <a:spcPts val="300"/>
                </a:spcBef>
                <a:spcAft>
                  <a:spcPts val="600"/>
                </a:spcAft>
                <a:defRPr/>
              </a:pPr>
              <a:r>
                <a:rPr lang="en-US" sz="1200" dirty="0">
                  <a:solidFill>
                    <a:srgbClr val="000000"/>
                  </a:solidFill>
                  <a:latin typeface="Segoe UI" panose="020B0502040204020203" pitchFamily="34" charset="0"/>
                  <a:ea typeface="Open Sans Light" panose="020B0306030504020204" pitchFamily="34" charset="0"/>
                  <a:cs typeface="Segoe UI" panose="020B0502040204020203" pitchFamily="34" charset="0"/>
                </a:rPr>
                <a:t>Build with confidence on the </a:t>
              </a:r>
              <a:r>
                <a:rPr lang="en-US" sz="1200" b="1" dirty="0">
                  <a:solidFill>
                    <a:srgbClr val="000000"/>
                  </a:solidFill>
                  <a:latin typeface="Segoe UI" panose="020B0502040204020203" pitchFamily="34" charset="0"/>
                  <a:ea typeface="Open Sans Light" panose="020B0306030504020204" pitchFamily="34" charset="0"/>
                  <a:cs typeface="Segoe UI" panose="020B0502040204020203" pitchFamily="34" charset="0"/>
                </a:rPr>
                <a:t>trusted cloud </a:t>
              </a:r>
              <a:r>
                <a:rPr lang="en-US" sz="1200" dirty="0">
                  <a:solidFill>
                    <a:srgbClr val="000000"/>
                  </a:solidFill>
                  <a:latin typeface="Segoe UI" panose="020B0502040204020203" pitchFamily="34" charset="0"/>
                  <a:cs typeface="Segoe UI" panose="020B0502040204020203" pitchFamily="34" charset="0"/>
                </a:rPr>
                <a:t>backed by unmatched support, and compliance</a:t>
              </a:r>
            </a:p>
          </p:txBody>
        </p:sp>
        <p:cxnSp>
          <p:nvCxnSpPr>
            <p:cNvPr id="75" name="Straight Connector 74">
              <a:extLst>
                <a:ext uri="{FF2B5EF4-FFF2-40B4-BE49-F238E27FC236}">
                  <a16:creationId xmlns:a16="http://schemas.microsoft.com/office/drawing/2014/main" id="{A09C3C4B-5722-2A4F-AE8F-2F6EBEE1C200}"/>
                </a:ext>
              </a:extLst>
            </p:cNvPr>
            <p:cNvCxnSpPr>
              <a:cxnSpLocks/>
            </p:cNvCxnSpPr>
            <p:nvPr/>
          </p:nvCxnSpPr>
          <p:spPr>
            <a:xfrm>
              <a:off x="43815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B9E82F94-A9C3-D243-AE4D-2729C4486851}"/>
              </a:ext>
            </a:extLst>
          </p:cNvPr>
          <p:cNvGrpSpPr/>
          <p:nvPr/>
        </p:nvGrpSpPr>
        <p:grpSpPr>
          <a:xfrm>
            <a:off x="8250359" y="3069073"/>
            <a:ext cx="3625512" cy="2270213"/>
            <a:chOff x="8250664" y="3069021"/>
            <a:chExt cx="3626026" cy="2270535"/>
          </a:xfrm>
        </p:grpSpPr>
        <p:sp>
          <p:nvSpPr>
            <p:cNvPr id="58" name="Rectangle 57">
              <a:extLst>
                <a:ext uri="{FF2B5EF4-FFF2-40B4-BE49-F238E27FC236}">
                  <a16:creationId xmlns:a16="http://schemas.microsoft.com/office/drawing/2014/main" id="{B969C462-F8B6-45A1-BA9D-64B9E4334355}"/>
                </a:ext>
              </a:extLst>
            </p:cNvPr>
            <p:cNvSpPr/>
            <p:nvPr/>
          </p:nvSpPr>
          <p:spPr>
            <a:xfrm>
              <a:off x="8250664" y="3174989"/>
              <a:ext cx="3626026" cy="2164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defTabSz="914016">
                <a:defRPr/>
              </a:pPr>
              <a:r>
                <a:rPr lang="en-US" sz="1200" b="1" dirty="0">
                  <a:solidFill>
                    <a:srgbClr val="000000"/>
                  </a:solidFill>
                  <a:latin typeface="Segoe UI" panose="020B0502040204020203" pitchFamily="34" charset="0"/>
                  <a:cs typeface="Segoe UI" panose="020B0502040204020203" pitchFamily="34" charset="0"/>
                </a:rPr>
                <a:t>Autoscale</a:t>
              </a:r>
              <a:r>
                <a:rPr lang="en-US" sz="1200" dirty="0">
                  <a:solidFill>
                    <a:srgbClr val="000000"/>
                  </a:solidFill>
                  <a:latin typeface="Segoe UI" panose="020B0502040204020203" pitchFamily="34" charset="0"/>
                  <a:cs typeface="Segoe UI" panose="020B0502040204020203" pitchFamily="34" charset="0"/>
                </a:rPr>
                <a:t> effortlessly</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Integrate seamlessly with other </a:t>
              </a:r>
              <a:r>
                <a:rPr lang="en-US" sz="1200" b="1" dirty="0">
                  <a:solidFill>
                    <a:srgbClr val="000000"/>
                  </a:solidFill>
                  <a:latin typeface="Segoe UI" panose="020B0502040204020203" pitchFamily="34" charset="0"/>
                  <a:cs typeface="Segoe UI" panose="020B0502040204020203" pitchFamily="34" charset="0"/>
                </a:rPr>
                <a:t>Azure data services</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Benefit from </a:t>
              </a:r>
              <a:r>
                <a:rPr lang="en-US" sz="1200" b="1" dirty="0">
                  <a:solidFill>
                    <a:srgbClr val="000000"/>
                  </a:solidFill>
                  <a:latin typeface="Segoe UI" panose="020B0502040204020203" pitchFamily="34" charset="0"/>
                  <a:cs typeface="Segoe UI" panose="020B0502040204020203" pitchFamily="34" charset="0"/>
                </a:rPr>
                <a:t>enterprise-grade SLAs</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r>
                <a:rPr lang="en-US" sz="1200" dirty="0">
                  <a:solidFill>
                    <a:srgbClr val="000000"/>
                  </a:solidFill>
                  <a:latin typeface="Segoe UI" panose="020B0502040204020203" pitchFamily="34" charset="0"/>
                  <a:cs typeface="Segoe UI" panose="020B0502040204020203" pitchFamily="34" charset="0"/>
                </a:rPr>
                <a:t>Operate at </a:t>
              </a:r>
              <a:r>
                <a:rPr lang="en-US" sz="1200" b="1" dirty="0">
                  <a:solidFill>
                    <a:srgbClr val="000000"/>
                  </a:solidFill>
                  <a:latin typeface="Segoe UI" panose="020B0502040204020203" pitchFamily="34" charset="0"/>
                  <a:cs typeface="Segoe UI" panose="020B0502040204020203" pitchFamily="34" charset="0"/>
                </a:rPr>
                <a:t>massive scale</a:t>
              </a:r>
              <a:r>
                <a:rPr lang="en-US" sz="1200" dirty="0">
                  <a:solidFill>
                    <a:srgbClr val="000000"/>
                  </a:solidFill>
                  <a:latin typeface="Segoe UI" panose="020B0502040204020203" pitchFamily="34" charset="0"/>
                  <a:cs typeface="Segoe UI" panose="020B0502040204020203" pitchFamily="34" charset="0"/>
                </a:rPr>
                <a:t>, without limits, globally</a:t>
              </a: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endParaRPr lang="en-US" sz="1200" dirty="0">
                <a:solidFill>
                  <a:srgbClr val="000000"/>
                </a:solidFill>
                <a:latin typeface="Segoe UI" panose="020B0502040204020203" pitchFamily="34" charset="0"/>
                <a:cs typeface="Segoe UI" panose="020B0502040204020203" pitchFamily="34" charset="0"/>
              </a:endParaRPr>
            </a:p>
            <a:p>
              <a:pPr defTabSz="914016">
                <a:defRPr/>
              </a:pPr>
              <a:endParaRPr lang="en-US" sz="1200" dirty="0">
                <a:solidFill>
                  <a:srgbClr val="000000"/>
                </a:solidFill>
                <a:latin typeface="Segoe UI" panose="020B0502040204020203" pitchFamily="34" charset="0"/>
                <a:cs typeface="Segoe UI" panose="020B0502040204020203" pitchFamily="34" charset="0"/>
              </a:endParaRPr>
            </a:p>
          </p:txBody>
        </p:sp>
        <p:cxnSp>
          <p:nvCxnSpPr>
            <p:cNvPr id="76" name="Straight Connector 75">
              <a:extLst>
                <a:ext uri="{FF2B5EF4-FFF2-40B4-BE49-F238E27FC236}">
                  <a16:creationId xmlns:a16="http://schemas.microsoft.com/office/drawing/2014/main" id="{7A486C62-DB8E-8C47-9988-1F61B3072513}"/>
                </a:ext>
              </a:extLst>
            </p:cNvPr>
            <p:cNvCxnSpPr>
              <a:cxnSpLocks/>
            </p:cNvCxnSpPr>
            <p:nvPr/>
          </p:nvCxnSpPr>
          <p:spPr>
            <a:xfrm>
              <a:off x="83058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83" name="TextBox 82">
            <a:extLst>
              <a:ext uri="{FF2B5EF4-FFF2-40B4-BE49-F238E27FC236}">
                <a16:creationId xmlns:a16="http://schemas.microsoft.com/office/drawing/2014/main" id="{235D3091-5E0F-B745-B3F1-FF2B4AA9E007}"/>
              </a:ext>
            </a:extLst>
          </p:cNvPr>
          <p:cNvSpPr txBox="1"/>
          <p:nvPr/>
        </p:nvSpPr>
        <p:spPr>
          <a:xfrm>
            <a:off x="866" y="5622724"/>
            <a:ext cx="12190271" cy="1234791"/>
          </a:xfrm>
          <a:prstGeom prst="rect">
            <a:avLst/>
          </a:prstGeom>
        </p:spPr>
        <p:txBody>
          <a:bodyPr wrap="square" lIns="91427" tIns="179259" rIns="89580" bIns="146180" rtlCol="0">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1200" b="1" dirty="0">
                <a:solidFill>
                  <a:srgbClr val="0078D7"/>
                </a:solidFill>
                <a:latin typeface="Segoe UI Semibold" panose="020B0502040204020203" pitchFamily="34" charset="0"/>
                <a:cs typeface="Segoe UI Semibold" panose="020B0502040204020203" pitchFamily="34" charset="0"/>
              </a:rPr>
              <a:t>Seamlessly integrated with the Azure portfolio</a:t>
            </a:r>
          </a:p>
        </p:txBody>
      </p:sp>
      <p:cxnSp>
        <p:nvCxnSpPr>
          <p:cNvPr id="87" name="Straight Connector 86">
            <a:extLst>
              <a:ext uri="{FF2B5EF4-FFF2-40B4-BE49-F238E27FC236}">
                <a16:creationId xmlns:a16="http://schemas.microsoft.com/office/drawing/2014/main" id="{5209B45B-EE84-0D41-B69A-40082670528B}"/>
              </a:ext>
            </a:extLst>
          </p:cNvPr>
          <p:cNvCxnSpPr>
            <a:cxnSpLocks/>
          </p:cNvCxnSpPr>
          <p:nvPr/>
        </p:nvCxnSpPr>
        <p:spPr>
          <a:xfrm flipH="1">
            <a:off x="458002" y="5564853"/>
            <a:ext cx="11276000" cy="0"/>
          </a:xfrm>
          <a:prstGeom prst="line">
            <a:avLst/>
          </a:prstGeom>
          <a:ln w="12700">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314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F357C5-7357-42E6-BE26-D8C1B2863DA2}"/>
              </a:ext>
            </a:extLst>
          </p:cNvPr>
          <p:cNvSpPr>
            <a:spLocks noGrp="1"/>
          </p:cNvSpPr>
          <p:nvPr>
            <p:ph idx="1"/>
          </p:nvPr>
        </p:nvSpPr>
        <p:spPr>
          <a:xfrm>
            <a:off x="0" y="3099959"/>
            <a:ext cx="11653521" cy="923330"/>
          </a:xfrm>
        </p:spPr>
        <p:txBody>
          <a:bodyPr/>
          <a:lstStyle/>
          <a:p>
            <a:pPr marL="0" indent="0" algn="ctr">
              <a:buNone/>
            </a:pPr>
            <a:r>
              <a:rPr lang="en-US" sz="4800" b="1" dirty="0"/>
              <a:t>Thank You</a:t>
            </a:r>
          </a:p>
        </p:txBody>
      </p:sp>
    </p:spTree>
    <p:extLst>
      <p:ext uri="{BB962C8B-B14F-4D97-AF65-F5344CB8AC3E}">
        <p14:creationId xmlns:p14="http://schemas.microsoft.com/office/powerpoint/2010/main" val="4269850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p:txBody>
          <a:bodyPr/>
          <a:lstStyle/>
          <a:p>
            <a:pPr algn="l">
              <a:spcBef>
                <a:spcPts val="600"/>
              </a:spcBef>
            </a:pPr>
            <a:r>
              <a:rPr lang="en-US" sz="2800" dirty="0">
                <a:solidFill>
                  <a:schemeClr val="tx2"/>
                </a:solidFill>
                <a:latin typeface="Segoe UI Semilight" panose="020B0402040204020203" pitchFamily="34" charset="0"/>
                <a:cs typeface="Segoe UI Semilight" panose="020B0402040204020203" pitchFamily="34" charset="0"/>
              </a:rPr>
              <a:t>AZURE COSMOS DB</a:t>
            </a:r>
            <a:endParaRPr lang="en-US" sz="2800" cap="none" dirty="0">
              <a:solidFill>
                <a:schemeClr val="tx2"/>
              </a:solidFill>
              <a:latin typeface="Segoe UI Semilight" panose="020B0402040204020203" pitchFamily="34" charset="0"/>
              <a:cs typeface="Segoe UI Semilight" panose="020B0402040204020203" pitchFamily="34" charset="0"/>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5608"/>
            <a:ext cx="11655840" cy="899665"/>
          </a:xfrm>
          <a:noFill/>
          <a:ln>
            <a:noFill/>
          </a:ln>
        </p:spPr>
        <p:txBody>
          <a:bodyPr/>
          <a:lstStyle/>
          <a:p>
            <a:pPr lvl="0"/>
            <a:r>
              <a:rPr lang="en-US" dirty="0"/>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042" y="1574277"/>
            <a:ext cx="4963160" cy="1631216"/>
          </a:xfrm>
        </p:spPr>
        <p:txBody>
          <a:bodyPr/>
          <a:lstStyle/>
          <a:p>
            <a:r>
              <a:rPr lang="en-US" sz="1600" dirty="0"/>
              <a:t>PUT YOUR DATA WHERE YOUR USERS ARE IN MINUTES </a:t>
            </a:r>
          </a:p>
          <a:p>
            <a:endParaRPr lang="en-US" dirty="0"/>
          </a:p>
          <a:p>
            <a:r>
              <a:rPr lang="en-US" sz="1600" b="0" dirty="0">
                <a:solidFill>
                  <a:schemeClr val="tx1"/>
                </a:solidFill>
                <a:latin typeface="Segoe UI Semilight" charset="0"/>
                <a:ea typeface="Segoe UI Semilight" charset="0"/>
                <a:cs typeface="Segoe UI Semilight" charset="0"/>
              </a:rPr>
              <a:t>Automatically replicate all your data around the world, and across more regions than AWS and Google Cloud Platform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1785" y="3406579"/>
            <a:ext cx="4171394" cy="12352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Available in </a:t>
            </a:r>
            <a:r>
              <a:rPr lang="en-US" sz="1600" spc="50" dirty="0">
                <a:latin typeface="Segoe UI Semilight" charset="0"/>
                <a:ea typeface="Segoe UI Semilight" charset="0"/>
                <a:cs typeface="Segoe UI Semilight" charset="0"/>
                <a:hlinkClick r:id="rId3"/>
              </a:rPr>
              <a:t>all Azure regions</a:t>
            </a:r>
            <a:endParaRPr lang="en-US" sz="1600" spc="50" dirty="0">
              <a:latin typeface="Segoe UI Semilight" charset="0"/>
              <a:ea typeface="Segoe UI Semilight" charset="0"/>
              <a:cs typeface="Segoe UI Semilight" charset="0"/>
            </a:endParaRPr>
          </a:p>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Manual and automatic failover</a:t>
            </a:r>
          </a:p>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Automatic &amp; synchronous multi-region replication</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429" y="1988492"/>
            <a:ext cx="3363615" cy="3363615"/>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solidFill>
                  <a:schemeClr val="tx1">
                    <a:lumMod val="75000"/>
                  </a:schemeClr>
                </a:solidFill>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1009844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6005"/>
            <a:ext cx="11655840" cy="899665"/>
          </a:xfrm>
        </p:spPr>
        <p:txBody>
          <a:bodyPr/>
          <a:lstStyle/>
          <a:p>
            <a:r>
              <a:rPr lang="en-US" dirty="0"/>
              <a:t>ELASTIC SCALE OUT OF STORAGE AND THROUGHPUT</a:t>
            </a:r>
          </a:p>
        </p:txBody>
      </p:sp>
      <p:grpSp>
        <p:nvGrpSpPr>
          <p:cNvPr id="4" name="Group 3"/>
          <p:cNvGrpSpPr/>
          <p:nvPr/>
        </p:nvGrpSpPr>
        <p:grpSpPr>
          <a:xfrm>
            <a:off x="6323290" y="2512613"/>
            <a:ext cx="4733898" cy="3509174"/>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8509" y="1565962"/>
            <a:ext cx="4998202" cy="14865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SCALES AS YOUR APPS’ NEEDS CHANGE</a:t>
            </a:r>
          </a:p>
          <a:p>
            <a:endParaRPr lang="en-US" dirty="0"/>
          </a:p>
          <a:p>
            <a:r>
              <a:rPr lang="en-US" sz="1600" b="0" dirty="0">
                <a:solidFill>
                  <a:schemeClr val="tx1"/>
                </a:solidFill>
                <a:latin typeface="Segoe UI Semilight" charset="0"/>
                <a:ea typeface="Segoe UI Semilight" charset="0"/>
                <a:cs typeface="Segoe UI Semilight" charset="0"/>
              </a:rPr>
              <a:t>Independently and elastically scale storage and throughput across regions </a:t>
            </a:r>
            <a:r>
              <a:rPr lang="mr-IN" sz="1600" b="0" dirty="0">
                <a:solidFill>
                  <a:schemeClr val="tx1"/>
                </a:solidFill>
                <a:latin typeface="Segoe UI Semilight" charset="0"/>
                <a:ea typeface="Segoe UI Semilight" charset="0"/>
                <a:cs typeface="Segoe UI Semilight" charset="0"/>
              </a:rPr>
              <a:t>–</a:t>
            </a:r>
            <a:r>
              <a:rPr lang="en-US" sz="1600" b="0" dirty="0">
                <a:solidFill>
                  <a:schemeClr val="tx1"/>
                </a:solidFill>
                <a:latin typeface="Segoe UI Semilight" charset="0"/>
                <a:ea typeface="Segoe UI Semilight" charset="0"/>
                <a:cs typeface="Segoe UI Semilight" charset="0"/>
              </a:rPr>
              <a:t> even during unpredictable traffic bursts </a:t>
            </a:r>
            <a:r>
              <a:rPr lang="mr-IN" sz="1600" b="0" dirty="0">
                <a:solidFill>
                  <a:schemeClr val="tx1"/>
                </a:solidFill>
                <a:latin typeface="Segoe UI Semilight" charset="0"/>
                <a:ea typeface="Segoe UI Semilight" charset="0"/>
                <a:cs typeface="Segoe UI Semilight" charset="0"/>
              </a:rPr>
              <a:t>–</a:t>
            </a:r>
            <a:r>
              <a:rPr lang="en-US" sz="1600" b="0" dirty="0">
                <a:solidFill>
                  <a:schemeClr val="tx1"/>
                </a:solidFill>
                <a:latin typeface="Segoe UI Semilight" charset="0"/>
                <a:ea typeface="Segoe UI Semilight" charset="0"/>
                <a:cs typeface="Segoe UI Semilight"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28509" y="3261082"/>
            <a:ext cx="4171394"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Elastically scale throughput from 10 to 100s of millions of requests/sec across multiple regions</a:t>
            </a:r>
          </a:p>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Support for requests/sec for different workloads</a:t>
            </a:r>
          </a:p>
          <a:p>
            <a:pPr marL="285750" indent="-285750">
              <a:buClr>
                <a:schemeClr val="tx2"/>
              </a:buClr>
              <a:buFont typeface="Arial" charset="0"/>
              <a:buChar char="•"/>
            </a:pPr>
            <a:r>
              <a:rPr lang="en-US" sz="1600" spc="50" dirty="0">
                <a:latin typeface="Segoe UI Semilight" charset="0"/>
                <a:ea typeface="Segoe UI Semilight" charset="0"/>
                <a:cs typeface="Segoe UI Semilight" charset="0"/>
              </a:rPr>
              <a:t>Pay only for the throughput and storage you need</a:t>
            </a:r>
          </a:p>
        </p:txBody>
      </p:sp>
      <p:sp>
        <p:nvSpPr>
          <p:cNvPr id="2" name="TextBox 1"/>
          <p:cNvSpPr txBox="1"/>
          <p:nvPr/>
        </p:nvSpPr>
        <p:spPr>
          <a:xfrm>
            <a:off x="10837333" y="401320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935504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19164" y="4353648"/>
            <a:ext cx="3212259" cy="1080483"/>
            <a:chOff x="1719164" y="4408240"/>
            <a:chExt cx="3212259" cy="1080483"/>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p:cNvSpPr txBox="1"/>
            <p:nvPr/>
          </p:nvSpPr>
          <p:spPr>
            <a:xfrm>
              <a:off x="1719164" y="5150169"/>
              <a:ext cx="619337" cy="338554"/>
            </a:xfrm>
            <a:prstGeom prst="rect">
              <a:avLst/>
            </a:prstGeom>
            <a:noFill/>
          </p:spPr>
          <p:txBody>
            <a:bodyPr wrap="none" lIns="0" rIns="0" rtlCol="0">
              <a:spAutoFit/>
            </a:bodyPr>
            <a:lstStyle/>
            <a:p>
              <a:pPr algn="ctr"/>
              <a:r>
                <a:rPr lang="en-US" sz="1600" b="1" dirty="0">
                  <a:solidFill>
                    <a:srgbClr val="0078D7"/>
                  </a:solidFill>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218838" y="5150169"/>
              <a:ext cx="1712585" cy="338554"/>
            </a:xfrm>
            <a:prstGeom prst="rect">
              <a:avLst/>
            </a:prstGeom>
            <a:noFill/>
          </p:spPr>
          <p:txBody>
            <a:bodyPr wrap="none" lIns="0" rIns="0" rtlCol="0">
              <a:spAutoFit/>
            </a:bodyPr>
            <a:lstStyle/>
            <a:p>
              <a:pPr algn="ctr"/>
              <a:r>
                <a:rPr lang="en-US" sz="1600" b="1" dirty="0">
                  <a:solidFill>
                    <a:srgbClr val="0078D7"/>
                  </a:solidFill>
                  <a:latin typeface="Segoe UI Semibold" charset="0"/>
                  <a:ea typeface="Segoe UI Semibold" charset="0"/>
                  <a:cs typeface="Segoe UI Semibold" charset="0"/>
                </a:rPr>
                <a:t>Bounded-stateless</a:t>
              </a:r>
            </a:p>
          </p:txBody>
        </p:sp>
      </p:grpSp>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algn="ctr"/>
            <a:r>
              <a:rPr lang="en-US" sz="1600" b="1" dirty="0">
                <a:solidFill>
                  <a:srgbClr val="0078D7"/>
                </a:solidFill>
                <a:latin typeface="Segoe UI Semibold" charset="0"/>
                <a:ea typeface="Segoe UI Semibold" charset="0"/>
                <a:cs typeface="Segoe UI Semibold" charset="0"/>
              </a:rPr>
              <a:t>Session</a:t>
            </a:r>
          </a:p>
        </p:txBody>
      </p:sp>
      <p:grpSp>
        <p:nvGrpSpPr>
          <p:cNvPr id="7" name="Group 6"/>
          <p:cNvGrpSpPr/>
          <p:nvPr/>
        </p:nvGrpSpPr>
        <p:grpSpPr>
          <a:xfrm>
            <a:off x="7386004" y="4353745"/>
            <a:ext cx="3234135" cy="1080386"/>
            <a:chOff x="7386004" y="4408240"/>
            <a:chExt cx="3234135" cy="1080386"/>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150072"/>
              <a:ext cx="1563441" cy="338554"/>
            </a:xfrm>
            <a:prstGeom prst="rect">
              <a:avLst/>
            </a:prstGeom>
            <a:noFill/>
          </p:spPr>
          <p:txBody>
            <a:bodyPr wrap="none" lIns="0" rIns="0" rtlCol="0">
              <a:spAutoFit/>
            </a:bodyPr>
            <a:lstStyle/>
            <a:p>
              <a:pPr algn="ctr"/>
              <a:r>
                <a:rPr lang="en-US" sz="1600" b="1" dirty="0">
                  <a:solidFill>
                    <a:srgbClr val="0078D7"/>
                  </a:solidFill>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1" name="TextBox 40"/>
            <p:cNvSpPr txBox="1"/>
            <p:nvPr/>
          </p:nvSpPr>
          <p:spPr>
            <a:xfrm>
              <a:off x="9828063" y="5150072"/>
              <a:ext cx="792076" cy="338554"/>
            </a:xfrm>
            <a:prstGeom prst="rect">
              <a:avLst/>
            </a:prstGeom>
            <a:noFill/>
          </p:spPr>
          <p:txBody>
            <a:bodyPr wrap="none" lIns="0" rIns="0" rtlCol="0">
              <a:spAutoFit/>
            </a:bodyPr>
            <a:lstStyle/>
            <a:p>
              <a:pPr algn="ctr"/>
              <a:r>
                <a:rPr lang="en-US" sz="1600" b="1" dirty="0">
                  <a:solidFill>
                    <a:srgbClr val="0078D7"/>
                  </a:solidFill>
                  <a:latin typeface="Segoe UI Semibold" charset="0"/>
                  <a:ea typeface="Segoe UI Semibold" charset="0"/>
                  <a:cs typeface="Segoe UI Semibold" charset="0"/>
                </a:rPr>
                <a:t>Eventual</a:t>
              </a:r>
            </a:p>
          </p:txBody>
        </p:sp>
      </p:grpSp>
      <p:grpSp>
        <p:nvGrpSpPr>
          <p:cNvPr id="8" name="Group 7"/>
          <p:cNvGrpSpPr/>
          <p:nvPr/>
        </p:nvGrpSpPr>
        <p:grpSpPr>
          <a:xfrm>
            <a:off x="1820911" y="5539981"/>
            <a:ext cx="8540098" cy="266068"/>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dirty="0"/>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8508" y="1581051"/>
            <a:ext cx="11655839" cy="550920"/>
          </a:xfrm>
        </p:spPr>
        <p:txBody>
          <a:bodyPr/>
          <a:lstStyle/>
          <a:p>
            <a:r>
              <a:rPr lang="en-US" sz="1600" dirty="0"/>
              <a:t>CHOOSE THE BEST CONSISTENCY MODEL FOR YOUR APP</a:t>
            </a:r>
          </a:p>
          <a:p>
            <a:endParaRPr lang="en-US" dirty="0"/>
          </a:p>
        </p:txBody>
      </p:sp>
      <p:sp>
        <p:nvSpPr>
          <p:cNvPr id="2" name="Rectangle 1"/>
          <p:cNvSpPr/>
          <p:nvPr/>
        </p:nvSpPr>
        <p:spPr>
          <a:xfrm>
            <a:off x="326756" y="2057417"/>
            <a:ext cx="5622631" cy="2139047"/>
          </a:xfrm>
          <a:prstGeom prst="rect">
            <a:avLst/>
          </a:prstGeom>
        </p:spPr>
        <p:txBody>
          <a:bodyPr wrap="square">
            <a:spAutoFit/>
          </a:bodyPr>
          <a:lstStyle/>
          <a:p>
            <a:pPr>
              <a:spcBef>
                <a:spcPts val="1400"/>
              </a:spcBef>
              <a:buClr>
                <a:srgbClr val="0177D7"/>
              </a:buClr>
            </a:pPr>
            <a:r>
              <a:rPr lang="en-US" sz="1600" dirty="0">
                <a:latin typeface="Segoe UI Semilight" charset="0"/>
                <a:ea typeface="Segoe UI Semilight" charset="0"/>
                <a:cs typeface="Segoe UI Semilight" charset="0"/>
              </a:rPr>
              <a:t>Offers five consistency models</a:t>
            </a:r>
          </a:p>
          <a:p>
            <a:pPr>
              <a:spcBef>
                <a:spcPts val="1400"/>
              </a:spcBef>
              <a:buClr>
                <a:srgbClr val="0177D7"/>
              </a:buClr>
            </a:pPr>
            <a:r>
              <a:rPr lang="en-US" sz="1600" dirty="0">
                <a:latin typeface="Segoe UI Semilight" charset="0"/>
                <a:ea typeface="Segoe UI Semilight" charset="0"/>
                <a:cs typeface="Segoe UI Semilight" charset="0"/>
              </a:rPr>
              <a:t>Provides control over performance-consistency tradeoffs, backed by comprehensive SLAs.</a:t>
            </a:r>
          </a:p>
          <a:p>
            <a:pPr>
              <a:spcBef>
                <a:spcPts val="1400"/>
              </a:spcBef>
              <a:buClr>
                <a:srgbClr val="0177D7"/>
              </a:buClr>
            </a:pPr>
            <a:r>
              <a:rPr lang="en-US" sz="1600" dirty="0">
                <a:latin typeface="Segoe UI Semilight" charset="0"/>
                <a:ea typeface="Segoe UI Semilight" charset="0"/>
                <a:cs typeface="Segoe UI Semilight" charset="0"/>
              </a:rPr>
              <a:t>An intuitive programming model offering low latency and high availability for your planet-scale app.</a:t>
            </a:r>
          </a:p>
          <a:p>
            <a:pPr>
              <a:spcBef>
                <a:spcPts val="1400"/>
              </a:spcBef>
            </a:pPr>
            <a:endParaRPr lang="en-US" dirty="0">
              <a:solidFill>
                <a:schemeClr val="dk1"/>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90556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5801" y="5377954"/>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080" y="335608"/>
            <a:ext cx="11655840" cy="899665"/>
          </a:xfrm>
        </p:spPr>
        <p:txBody>
          <a:bodyPr/>
          <a:lstStyle/>
          <a:p>
            <a:r>
              <a:rPr lang="en-US" dirty="0"/>
              <a:t>Multiple data models and </a:t>
            </a:r>
            <a:r>
              <a:rPr lang="en-US" dirty="0" err="1"/>
              <a:t>api</a:t>
            </a:r>
            <a:r>
              <a:rPr lang="en-US" cap="none" dirty="0" err="1"/>
              <a:t>s</a:t>
            </a:r>
            <a:endParaRPr lang="en-US" dirty="0"/>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042" y="1584155"/>
            <a:ext cx="5721943" cy="584775"/>
          </a:xfrm>
        </p:spPr>
        <p:txBody>
          <a:bodyPr/>
          <a:lstStyle/>
          <a:p>
            <a:pPr>
              <a:lnSpc>
                <a:spcPct val="100000"/>
              </a:lnSpc>
              <a:spcBef>
                <a:spcPts val="0"/>
              </a:spcBef>
            </a:pPr>
            <a:r>
              <a:rPr lang="en-US" sz="1600" dirty="0"/>
              <a:t>USE THE MODEL THAT FITS YOUR REQUIREMENTS, AND THE APIS, TOOLS, AND FRAMEWORKS YOU PREFER</a:t>
            </a:r>
          </a:p>
        </p:txBody>
      </p:sp>
      <p:grpSp>
        <p:nvGrpSpPr>
          <p:cNvPr id="115" name="Group 114"/>
          <p:cNvGrpSpPr/>
          <p:nvPr/>
        </p:nvGrpSpPr>
        <p:grpSpPr>
          <a:xfrm>
            <a:off x="8434741" y="5935661"/>
            <a:ext cx="586303" cy="377163"/>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274" y="5610669"/>
            <a:ext cx="499208" cy="473323"/>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TextBox 137"/>
          <p:cNvSpPr txBox="1"/>
          <p:nvPr/>
        </p:nvSpPr>
        <p:spPr>
          <a:xfrm>
            <a:off x="4717906" y="6096437"/>
            <a:ext cx="115448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Column-family</a:t>
            </a:r>
          </a:p>
        </p:txBody>
      </p:sp>
      <p:sp>
        <p:nvSpPr>
          <p:cNvPr id="139" name="TextBox 138"/>
          <p:cNvSpPr txBox="1"/>
          <p:nvPr/>
        </p:nvSpPr>
        <p:spPr>
          <a:xfrm>
            <a:off x="6742329" y="6092790"/>
            <a:ext cx="875561"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Document</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3833" y="5818030"/>
            <a:ext cx="726921" cy="124646"/>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6625" y="5834090"/>
            <a:ext cx="643737" cy="42951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grpSp>
      <p:sp>
        <p:nvSpPr>
          <p:cNvPr id="158" name="TextBox 157"/>
          <p:cNvSpPr txBox="1"/>
          <p:nvPr/>
        </p:nvSpPr>
        <p:spPr>
          <a:xfrm>
            <a:off x="3000173" y="6354845"/>
            <a:ext cx="82272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Key-value</a:t>
            </a:r>
          </a:p>
        </p:txBody>
      </p:sp>
      <p:sp>
        <p:nvSpPr>
          <p:cNvPr id="175" name="TextBox 174"/>
          <p:cNvSpPr txBox="1"/>
          <p:nvPr/>
        </p:nvSpPr>
        <p:spPr>
          <a:xfrm>
            <a:off x="8502220" y="6334979"/>
            <a:ext cx="612668"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Graph</a:t>
            </a:r>
          </a:p>
        </p:txBody>
      </p:sp>
      <p:sp>
        <p:nvSpPr>
          <p:cNvPr id="2" name="Rectangle 1"/>
          <p:cNvSpPr/>
          <p:nvPr/>
        </p:nvSpPr>
        <p:spPr>
          <a:xfrm>
            <a:off x="320042" y="2278262"/>
            <a:ext cx="5721943" cy="1682512"/>
          </a:xfrm>
          <a:prstGeom prst="rect">
            <a:avLst/>
          </a:prstGeom>
        </p:spPr>
        <p:txBody>
          <a:bodyPr wrap="square">
            <a:spAutoFit/>
          </a:bodyPr>
          <a:lstStyle/>
          <a:p>
            <a:pPr>
              <a:spcBef>
                <a:spcPts val="1400"/>
              </a:spcBef>
              <a:buClr>
                <a:srgbClr val="0177D7"/>
              </a:buClr>
            </a:pPr>
            <a:r>
              <a:rPr lang="en-US" sz="1600" dirty="0">
                <a:latin typeface="Segoe UI Semilight" charset="0"/>
                <a:ea typeface="Segoe UI Semilight" charset="0"/>
                <a:cs typeface="Segoe UI Semilight" charset="0"/>
              </a:rPr>
              <a:t>Choose from multiple APIs to access and query data, including SQL, MongoDB, Cassandra, Gremlin, Table, </a:t>
            </a:r>
            <a:r>
              <a:rPr lang="en-US" sz="1600" dirty="0" err="1">
                <a:latin typeface="Segoe UI Semilight" charset="0"/>
                <a:ea typeface="Segoe UI Semilight" charset="0"/>
                <a:cs typeface="Segoe UI Semilight" charset="0"/>
              </a:rPr>
              <a:t>etcd</a:t>
            </a:r>
            <a:r>
              <a:rPr lang="en-US" sz="1600" dirty="0">
                <a:latin typeface="Segoe UI Semilight" charset="0"/>
                <a:ea typeface="Segoe UI Semilight" charset="0"/>
                <a:cs typeface="Segoe UI Semilight" charset="0"/>
              </a:rPr>
              <a:t>, and Spark.</a:t>
            </a:r>
          </a:p>
          <a:p>
            <a:pPr>
              <a:spcBef>
                <a:spcPts val="1400"/>
              </a:spcBef>
              <a:buClr>
                <a:srgbClr val="0177D7"/>
              </a:buClr>
            </a:pPr>
            <a:r>
              <a:rPr lang="en-US" sz="1600" dirty="0">
                <a:latin typeface="Segoe UI Semilight" charset="0"/>
                <a:ea typeface="Segoe UI Semilight" charset="0"/>
                <a:cs typeface="Segoe UI Semilight" charset="0"/>
              </a:rPr>
              <a:t>Use key-value, tabular, graph, and document data</a:t>
            </a:r>
          </a:p>
          <a:p>
            <a:pPr>
              <a:spcBef>
                <a:spcPts val="1400"/>
              </a:spcBef>
              <a:buClr>
                <a:srgbClr val="0177D7"/>
              </a:buClr>
            </a:pPr>
            <a:r>
              <a:rPr lang="en-US" sz="1600" dirty="0">
                <a:latin typeface="Segoe UI Semilight" charset="0"/>
                <a:ea typeface="Segoe UI Semilight" charset="0"/>
                <a:cs typeface="Segoe UI Semilight" charset="0"/>
              </a:rPr>
              <a:t>Data is automatically indexed, with no schema or secondary indexes required.</a:t>
            </a:r>
          </a:p>
        </p:txBody>
      </p:sp>
      <p:sp>
        <p:nvSpPr>
          <p:cNvPr id="87" name="TextBox 86">
            <a:extLst>
              <a:ext uri="{FF2B5EF4-FFF2-40B4-BE49-F238E27FC236}">
                <a16:creationId xmlns:a16="http://schemas.microsoft.com/office/drawing/2014/main" id="{BC0209BC-FEF3-4F14-865D-733C61005BDA}"/>
              </a:ext>
            </a:extLst>
          </p:cNvPr>
          <p:cNvSpPr txBox="1"/>
          <p:nvPr/>
        </p:nvSpPr>
        <p:spPr>
          <a:xfrm>
            <a:off x="8947073" y="5110980"/>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88" name="Group 87">
            <a:extLst>
              <a:ext uri="{FF2B5EF4-FFF2-40B4-BE49-F238E27FC236}">
                <a16:creationId xmlns:a16="http://schemas.microsoft.com/office/drawing/2014/main" id="{AE9C56CC-DBF1-49BA-A2F0-81F91D4ACEBD}"/>
              </a:ext>
            </a:extLst>
          </p:cNvPr>
          <p:cNvGrpSpPr/>
          <p:nvPr/>
        </p:nvGrpSpPr>
        <p:grpSpPr>
          <a:xfrm>
            <a:off x="2360496" y="5047352"/>
            <a:ext cx="1294027" cy="440630"/>
            <a:chOff x="1880903" y="2175418"/>
            <a:chExt cx="1294027" cy="440630"/>
          </a:xfrm>
        </p:grpSpPr>
        <p:sp>
          <p:nvSpPr>
            <p:cNvPr id="89" name="TextBox 88">
              <a:extLst>
                <a:ext uri="{FF2B5EF4-FFF2-40B4-BE49-F238E27FC236}">
                  <a16:creationId xmlns:a16="http://schemas.microsoft.com/office/drawing/2014/main" id="{C82A4D4E-7C9A-4738-97C7-620615524E1A}"/>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0" name="Group 89">
              <a:extLst>
                <a:ext uri="{FF2B5EF4-FFF2-40B4-BE49-F238E27FC236}">
                  <a16:creationId xmlns:a16="http://schemas.microsoft.com/office/drawing/2014/main" id="{FC0975FE-BF84-443F-8145-B3E29CE12591}"/>
                </a:ext>
              </a:extLst>
            </p:cNvPr>
            <p:cNvGrpSpPr/>
            <p:nvPr/>
          </p:nvGrpSpPr>
          <p:grpSpPr>
            <a:xfrm>
              <a:off x="1880903" y="2175418"/>
              <a:ext cx="494130" cy="440630"/>
              <a:chOff x="8276702" y="3303923"/>
              <a:chExt cx="657427" cy="586247"/>
            </a:xfrm>
          </p:grpSpPr>
          <p:sp>
            <p:nvSpPr>
              <p:cNvPr id="91" name="Hexagon 90">
                <a:extLst>
                  <a:ext uri="{FF2B5EF4-FFF2-40B4-BE49-F238E27FC236}">
                    <a16:creationId xmlns:a16="http://schemas.microsoft.com/office/drawing/2014/main" id="{14D37D9B-68E6-462F-B961-D0317ECC06F2}"/>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91">
                <a:extLst>
                  <a:ext uri="{FF2B5EF4-FFF2-40B4-BE49-F238E27FC236}">
                    <a16:creationId xmlns:a16="http://schemas.microsoft.com/office/drawing/2014/main" id="{39B33D96-2165-4DDA-8D6E-AE8EE87D5CFF}"/>
                  </a:ext>
                </a:extLst>
              </p:cNvPr>
              <p:cNvGrpSpPr/>
              <p:nvPr/>
            </p:nvGrpSpPr>
            <p:grpSpPr>
              <a:xfrm>
                <a:off x="8435042" y="3437010"/>
                <a:ext cx="340743" cy="339628"/>
                <a:chOff x="9378226" y="3437014"/>
                <a:chExt cx="340743" cy="339628"/>
              </a:xfrm>
            </p:grpSpPr>
            <p:sp>
              <p:nvSpPr>
                <p:cNvPr id="93" name="Freeform: Shape 92">
                  <a:extLst>
                    <a:ext uri="{FF2B5EF4-FFF2-40B4-BE49-F238E27FC236}">
                      <a16:creationId xmlns:a16="http://schemas.microsoft.com/office/drawing/2014/main" id="{165841EA-B522-43C1-8155-AC4CA07176E1}"/>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AA23BEBA-1117-4DFD-A7F0-4C1656D5AF86}"/>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31F641DB-5C59-45EB-AA25-544C8A420F01}"/>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3A859507-B51F-4192-BA6E-520A3931F898}"/>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7" name="Freeform: Shape 96">
                  <a:extLst>
                    <a:ext uri="{FF2B5EF4-FFF2-40B4-BE49-F238E27FC236}">
                      <a16:creationId xmlns:a16="http://schemas.microsoft.com/office/drawing/2014/main" id="{479EB798-5D62-4C2F-B951-6EBB408D01E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8" name="Freeform: Shape 97">
                  <a:extLst>
                    <a:ext uri="{FF2B5EF4-FFF2-40B4-BE49-F238E27FC236}">
                      <a16:creationId xmlns:a16="http://schemas.microsoft.com/office/drawing/2014/main" id="{6524A3B0-A614-4556-AFA2-C39F0554163F}"/>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Freeform: Shape 98">
                  <a:extLst>
                    <a:ext uri="{FF2B5EF4-FFF2-40B4-BE49-F238E27FC236}">
                      <a16:creationId xmlns:a16="http://schemas.microsoft.com/office/drawing/2014/main" id="{DADFD780-0CC6-4416-A908-91394732B746}"/>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Freeform: Shape 99">
                  <a:extLst>
                    <a:ext uri="{FF2B5EF4-FFF2-40B4-BE49-F238E27FC236}">
                      <a16:creationId xmlns:a16="http://schemas.microsoft.com/office/drawing/2014/main" id="{9563BFEB-6D47-40E9-8744-1387D546830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Shape 100">
                  <a:extLst>
                    <a:ext uri="{FF2B5EF4-FFF2-40B4-BE49-F238E27FC236}">
                      <a16:creationId xmlns:a16="http://schemas.microsoft.com/office/drawing/2014/main" id="{4340CDF6-5A39-437D-A71F-650CC496978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Freeform: Shape 101">
                  <a:extLst>
                    <a:ext uri="{FF2B5EF4-FFF2-40B4-BE49-F238E27FC236}">
                      <a16:creationId xmlns:a16="http://schemas.microsoft.com/office/drawing/2014/main" id="{8E8FC794-ACEC-41B0-A771-95DF51F75F5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03" name="Picture 102">
            <a:extLst>
              <a:ext uri="{FF2B5EF4-FFF2-40B4-BE49-F238E27FC236}">
                <a16:creationId xmlns:a16="http://schemas.microsoft.com/office/drawing/2014/main" id="{F8EA08A6-1425-459B-8A70-D5BA28AEA48E}"/>
              </a:ext>
            </a:extLst>
          </p:cNvPr>
          <p:cNvPicPr>
            <a:picLocks noChangeAspect="1"/>
          </p:cNvPicPr>
          <p:nvPr/>
        </p:nvPicPr>
        <p:blipFill>
          <a:blip r:embed="rId3"/>
          <a:stretch>
            <a:fillRect/>
          </a:stretch>
        </p:blipFill>
        <p:spPr>
          <a:xfrm>
            <a:off x="4376736" y="4653574"/>
            <a:ext cx="631133" cy="418575"/>
          </a:xfrm>
          <a:prstGeom prst="rect">
            <a:avLst/>
          </a:prstGeom>
        </p:spPr>
      </p:pic>
      <p:pic>
        <p:nvPicPr>
          <p:cNvPr id="104" name="Picture 103">
            <a:extLst>
              <a:ext uri="{FF2B5EF4-FFF2-40B4-BE49-F238E27FC236}">
                <a16:creationId xmlns:a16="http://schemas.microsoft.com/office/drawing/2014/main" id="{1B44DB73-DF0A-46E0-8EFE-65BD6177347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0392937" y="5536222"/>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5" name="Graphic 104">
            <a:extLst>
              <a:ext uri="{FF2B5EF4-FFF2-40B4-BE49-F238E27FC236}">
                <a16:creationId xmlns:a16="http://schemas.microsoft.com/office/drawing/2014/main" id="{842EFB6D-9BDD-4B36-80B4-2801B06CE5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450" y="5560943"/>
            <a:ext cx="1120046" cy="396644"/>
          </a:xfrm>
          <a:prstGeom prst="rect">
            <a:avLst/>
          </a:prstGeom>
        </p:spPr>
      </p:pic>
      <p:sp>
        <p:nvSpPr>
          <p:cNvPr id="106" name="TextBox 105">
            <a:extLst>
              <a:ext uri="{FF2B5EF4-FFF2-40B4-BE49-F238E27FC236}">
                <a16:creationId xmlns:a16="http://schemas.microsoft.com/office/drawing/2014/main" id="{03212010-D4A4-46E1-A2C4-E7A7086B690A}"/>
              </a:ext>
            </a:extLst>
          </p:cNvPr>
          <p:cNvSpPr txBox="1"/>
          <p:nvPr/>
        </p:nvSpPr>
        <p:spPr>
          <a:xfrm>
            <a:off x="5628091" y="4605682"/>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07" name="Graphic 106">
            <a:extLst>
              <a:ext uri="{FF2B5EF4-FFF2-40B4-BE49-F238E27FC236}">
                <a16:creationId xmlns:a16="http://schemas.microsoft.com/office/drawing/2014/main" id="{3C969F5D-DE0E-4067-9862-EEC6D92916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0942" y="4597184"/>
            <a:ext cx="849161" cy="440630"/>
          </a:xfrm>
          <a:prstGeom prst="rect">
            <a:avLst/>
          </a:prstGeom>
        </p:spPr>
      </p:pic>
    </p:spTree>
    <p:extLst>
      <p:ext uri="{BB962C8B-B14F-4D97-AF65-F5344CB8AC3E}">
        <p14:creationId xmlns:p14="http://schemas.microsoft.com/office/powerpoint/2010/main" val="810927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nodeType="withEffect">
                                  <p:stCondLst>
                                    <p:cond delay="20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38"/>
                                        </p:tgtEl>
                                        <p:attrNameLst>
                                          <p:attrName>style.visibility</p:attrName>
                                        </p:attrNameLst>
                                      </p:cBhvr>
                                      <p:to>
                                        <p:strVal val="visible"/>
                                      </p:to>
                                    </p:set>
                                    <p:animEffect transition="in" filter="fade">
                                      <p:cBhvr>
                                        <p:cTn id="16" dur="500"/>
                                        <p:tgtEl>
                                          <p:spTgt spid="13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nodeType="withEffect">
                                  <p:stCondLst>
                                    <p:cond delay="20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par>
                                <p:cTn id="23" presetID="10" presetClass="entr" presetSubtype="0" fill="hold" nodeType="withEffect">
                                  <p:stCondLst>
                                    <p:cond delay="20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58"/>
                                        </p:tgtEl>
                                        <p:attrNameLst>
                                          <p:attrName>style.visibility</p:attrName>
                                        </p:attrNameLst>
                                      </p:cBhvr>
                                      <p:to>
                                        <p:strVal val="visible"/>
                                      </p:to>
                                    </p:set>
                                    <p:animEffect transition="in" filter="fade">
                                      <p:cBhvr>
                                        <p:cTn id="28" dur="500"/>
                                        <p:tgtEl>
                                          <p:spTgt spid="158"/>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par>
                                <p:cTn id="32" presetID="9" presetClass="entr" presetSubtype="0" fill="hold" nodeType="withEffect">
                                  <p:stCondLst>
                                    <p:cond delay="600"/>
                                  </p:stCondLst>
                                  <p:childTnLst>
                                    <p:set>
                                      <p:cBhvr>
                                        <p:cTn id="33" dur="1" fill="hold">
                                          <p:stCondLst>
                                            <p:cond delay="0"/>
                                          </p:stCondLst>
                                        </p:cTn>
                                        <p:tgtEl>
                                          <p:spTgt spid="103"/>
                                        </p:tgtEl>
                                        <p:attrNameLst>
                                          <p:attrName>style.visibility</p:attrName>
                                        </p:attrNameLst>
                                      </p:cBhvr>
                                      <p:to>
                                        <p:strVal val="visible"/>
                                      </p:to>
                                    </p:set>
                                    <p:animEffect transition="in" filter="dissolve">
                                      <p:cBhvr>
                                        <p:cTn id="34" dur="500"/>
                                        <p:tgtEl>
                                          <p:spTgt spid="103"/>
                                        </p:tgtEl>
                                      </p:cBhvr>
                                    </p:animEffect>
                                  </p:childTnLst>
                                </p:cTn>
                              </p:par>
                              <p:par>
                                <p:cTn id="35" presetID="9" presetClass="entr" presetSubtype="0" fill="hold" grpId="0" nodeType="withEffect">
                                  <p:stCondLst>
                                    <p:cond delay="600"/>
                                  </p:stCondLst>
                                  <p:childTnLst>
                                    <p:set>
                                      <p:cBhvr>
                                        <p:cTn id="36" dur="1" fill="hold">
                                          <p:stCondLst>
                                            <p:cond delay="0"/>
                                          </p:stCondLst>
                                        </p:cTn>
                                        <p:tgtEl>
                                          <p:spTgt spid="87"/>
                                        </p:tgtEl>
                                        <p:attrNameLst>
                                          <p:attrName>style.visibility</p:attrName>
                                        </p:attrNameLst>
                                      </p:cBhvr>
                                      <p:to>
                                        <p:strVal val="visible"/>
                                      </p:to>
                                    </p:set>
                                    <p:animEffect transition="in" filter="dissolve">
                                      <p:cBhvr>
                                        <p:cTn id="37" dur="500"/>
                                        <p:tgtEl>
                                          <p:spTgt spid="87"/>
                                        </p:tgtEl>
                                      </p:cBhvr>
                                    </p:animEffect>
                                  </p:childTnLst>
                                </p:cTn>
                              </p:par>
                              <p:par>
                                <p:cTn id="38" presetID="9" presetClass="entr" presetSubtype="0" fill="hold" nodeType="withEffect">
                                  <p:stCondLst>
                                    <p:cond delay="600"/>
                                  </p:stCondLst>
                                  <p:childTnLst>
                                    <p:set>
                                      <p:cBhvr>
                                        <p:cTn id="39" dur="1" fill="hold">
                                          <p:stCondLst>
                                            <p:cond delay="0"/>
                                          </p:stCondLst>
                                        </p:cTn>
                                        <p:tgtEl>
                                          <p:spTgt spid="104"/>
                                        </p:tgtEl>
                                        <p:attrNameLst>
                                          <p:attrName>style.visibility</p:attrName>
                                        </p:attrNameLst>
                                      </p:cBhvr>
                                      <p:to>
                                        <p:strVal val="visible"/>
                                      </p:to>
                                    </p:set>
                                    <p:animEffect transition="in" filter="dissolve">
                                      <p:cBhvr>
                                        <p:cTn id="40" dur="500"/>
                                        <p:tgtEl>
                                          <p:spTgt spid="104"/>
                                        </p:tgtEl>
                                      </p:cBhvr>
                                    </p:animEffect>
                                  </p:childTnLst>
                                </p:cTn>
                              </p:par>
                              <p:par>
                                <p:cTn id="41" presetID="9" presetClass="entr" presetSubtype="0" fill="hold" nodeType="withEffect">
                                  <p:stCondLst>
                                    <p:cond delay="60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par>
                                <p:cTn id="44" presetID="9" presetClass="entr" presetSubtype="0" fill="hold" grpId="0" nodeType="withEffect">
                                  <p:stCondLst>
                                    <p:cond delay="600"/>
                                  </p:stCondLst>
                                  <p:childTnLst>
                                    <p:set>
                                      <p:cBhvr>
                                        <p:cTn id="45" dur="1" fill="hold">
                                          <p:stCondLst>
                                            <p:cond delay="0"/>
                                          </p:stCondLst>
                                        </p:cTn>
                                        <p:tgtEl>
                                          <p:spTgt spid="106"/>
                                        </p:tgtEl>
                                        <p:attrNameLst>
                                          <p:attrName>style.visibility</p:attrName>
                                        </p:attrNameLst>
                                      </p:cBhvr>
                                      <p:to>
                                        <p:strVal val="visible"/>
                                      </p:to>
                                    </p:set>
                                    <p:animEffect transition="in" filter="dissolve">
                                      <p:cBhvr>
                                        <p:cTn id="46"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58" grpId="0"/>
      <p:bldP spid="175" grpId="0"/>
      <p:bldP spid="87" grpId="0"/>
      <p:bldP spid="10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630597" cy="899665"/>
          </a:xfrm>
        </p:spPr>
        <p:txBody>
          <a:bodyPr/>
          <a:lstStyle/>
          <a:p>
            <a:r>
              <a:rPr lang="en-US" dirty="0"/>
              <a:t>Handle any data with no schema or indexing required</a:t>
            </a:r>
          </a:p>
        </p:txBody>
      </p:sp>
      <p:sp>
        <p:nvSpPr>
          <p:cNvPr id="3" name="Text Placeholder 2"/>
          <p:cNvSpPr>
            <a:spLocks noGrp="1"/>
          </p:cNvSpPr>
          <p:nvPr>
            <p:ph type="body" sz="quarter" idx="10"/>
          </p:nvPr>
        </p:nvSpPr>
        <p:spPr>
          <a:xfrm>
            <a:off x="324394" y="1821486"/>
            <a:ext cx="6825361" cy="1020792"/>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extLst>
              <p:ext uri="{D42A27DB-BD31-4B8C-83A1-F6EECF244321}">
                <p14:modId xmlns:p14="http://schemas.microsoft.com/office/powerpoint/2010/main" val="950929141"/>
              </p:ext>
            </p:extLst>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Segoe UI Semibold" panose="020B0702040204020203" pitchFamily="34" charset="0"/>
                          <a:cs typeface="Segoe UI Semibold" panose="020B0702040204020203"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dirty="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dirty="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dirty="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dirty="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536888"/>
            <a:ext cx="6096000" cy="1461939"/>
          </a:xfrm>
          <a:prstGeom prst="rect">
            <a:avLst/>
          </a:prstGeom>
        </p:spPr>
        <p:txBody>
          <a:bodyPr>
            <a:spAutoFit/>
          </a:bodyPr>
          <a:lstStyle/>
          <a:p>
            <a:pPr marL="285750" lvl="0" indent="-285750">
              <a:spcBef>
                <a:spcPts val="1000"/>
              </a:spcBef>
              <a:buClr>
                <a:srgbClr val="0177D7"/>
              </a:buClr>
              <a:buFont typeface="Arial" charset="0"/>
              <a:buChar char="•"/>
            </a:pPr>
            <a:r>
              <a:rPr lang="en-US" sz="1600" spc="50" dirty="0">
                <a:latin typeface="Segoe UI Semilight" charset="0"/>
                <a:ea typeface="Segoe UI Semilight" charset="0"/>
                <a:cs typeface="Segoe UI Semilight" charset="0"/>
              </a:rPr>
              <a:t>Automatic index management </a:t>
            </a:r>
          </a:p>
          <a:p>
            <a:pPr marL="285750" lvl="0" indent="-285750">
              <a:spcBef>
                <a:spcPts val="1000"/>
              </a:spcBef>
              <a:buClr>
                <a:srgbClr val="0177D7"/>
              </a:buClr>
              <a:buFont typeface="Arial" charset="0"/>
              <a:buChar char="•"/>
            </a:pPr>
            <a:r>
              <a:rPr lang="en-US" sz="1600" spc="50" dirty="0">
                <a:latin typeface="Segoe UI Semilight" charset="0"/>
                <a:ea typeface="Segoe UI Semilight" charset="0"/>
                <a:cs typeface="Segoe UI Semilight" charset="0"/>
              </a:rPr>
              <a:t>Synchronous auto-indexing</a:t>
            </a:r>
          </a:p>
          <a:p>
            <a:pPr marL="285750" lvl="0" indent="-285750">
              <a:spcBef>
                <a:spcPts val="1000"/>
              </a:spcBef>
              <a:buClr>
                <a:srgbClr val="0177D7"/>
              </a:buClr>
              <a:buFont typeface="Arial" charset="0"/>
              <a:buChar char="•"/>
            </a:pPr>
            <a:r>
              <a:rPr lang="en-US" sz="1600" spc="50" dirty="0">
                <a:latin typeface="Segoe UI Semilight" charset="0"/>
                <a:ea typeface="Segoe UI Semilight" charset="0"/>
                <a:cs typeface="Segoe UI Semilight" charset="0"/>
              </a:rPr>
              <a:t>No schemas or secondary indices needed</a:t>
            </a:r>
          </a:p>
          <a:p>
            <a:pPr marL="285750" lvl="0" indent="-285750">
              <a:spcBef>
                <a:spcPts val="1000"/>
              </a:spcBef>
              <a:buClr>
                <a:srgbClr val="0177D7"/>
              </a:buClr>
              <a:buFont typeface="Arial" charset="0"/>
              <a:buChar char="•"/>
            </a:pPr>
            <a:r>
              <a:rPr lang="en-US" sz="1600" spc="50" dirty="0">
                <a:latin typeface="Segoe UI Semilight" charset="0"/>
                <a:ea typeface="Segoe UI Semilight" charset="0"/>
                <a:cs typeface="Segoe UI Semilight"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tx2"/>
                </a:solidFill>
                <a:effectLst/>
                <a:uLnTx/>
                <a:uFillTx/>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0177D7"/>
                    </a:solidFill>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162950" y="238238"/>
            <a:ext cx="13546047" cy="13239523"/>
            <a:chOff x="2162950" y="238238"/>
            <a:chExt cx="13546047" cy="13239523"/>
          </a:xfrm>
        </p:grpSpPr>
        <p:sp>
          <p:nvSpPr>
            <p:cNvPr id="50" name="Oval 49"/>
            <p:cNvSpPr/>
            <p:nvPr/>
          </p:nvSpPr>
          <p:spPr bwMode="auto">
            <a:xfrm>
              <a:off x="3495662" y="1372912"/>
              <a:ext cx="10880624" cy="10634414"/>
            </a:xfrm>
            <a:prstGeom prst="ellipse">
              <a:avLst/>
            </a:prstGeom>
            <a:noFill/>
            <a:ln>
              <a:solidFill>
                <a:schemeClr val="tx2">
                  <a:alpha val="1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162950" y="238238"/>
              <a:ext cx="13546047" cy="13239523"/>
            </a:xfrm>
            <a:prstGeom prst="ellipse">
              <a:avLst/>
            </a:prstGeom>
            <a:noFill/>
            <a:ln>
              <a:solidFill>
                <a:schemeClr val="tx2">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p:cNvGrpSpPr/>
          <p:nvPr/>
        </p:nvGrpSpPr>
        <p:grpSpPr>
          <a:xfrm>
            <a:off x="4811776" y="2633472"/>
            <a:ext cx="8301135" cy="8113295"/>
            <a:chOff x="4811776" y="2633472"/>
            <a:chExt cx="8301135" cy="8113295"/>
          </a:xfrm>
        </p:grpSpPr>
        <p:grpSp>
          <p:nvGrpSpPr>
            <p:cNvPr id="9" name="Group 8">
              <a:extLst>
                <a:ext uri="{FF2B5EF4-FFF2-40B4-BE49-F238E27FC236}">
                  <a16:creationId xmlns:a16="http://schemas.microsoft.com/office/drawing/2014/main" id="{0F41AEFD-241D-4304-8F61-7B1D92187B7F}"/>
                </a:ext>
              </a:extLst>
            </p:cNvPr>
            <p:cNvGrpSpPr/>
            <p:nvPr/>
          </p:nvGrpSpPr>
          <p:grpSpPr>
            <a:xfrm>
              <a:off x="6186300" y="3112854"/>
              <a:ext cx="5465771" cy="3281011"/>
              <a:chOff x="621668" y="4852307"/>
              <a:chExt cx="2840157" cy="1396093"/>
            </a:xfrm>
            <a:solidFill>
              <a:schemeClr val="tx1">
                <a:lumMod val="20000"/>
                <a:lumOff val="80000"/>
              </a:schemeClr>
            </a:solidFill>
          </p:grpSpPr>
          <p:sp>
            <p:nvSpPr>
              <p:cNvPr id="10" name="Freeform 7">
                <a:extLst>
                  <a:ext uri="{FF2B5EF4-FFF2-40B4-BE49-F238E27FC236}">
                    <a16:creationId xmlns:a16="http://schemas.microsoft.com/office/drawing/2014/main" id="{B60500F6-6102-4560-9F3C-AAD0199F24B8}"/>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
                <a:extLst>
                  <a:ext uri="{FF2B5EF4-FFF2-40B4-BE49-F238E27FC236}">
                    <a16:creationId xmlns:a16="http://schemas.microsoft.com/office/drawing/2014/main" id="{83467670-ECEB-4046-946B-15102A1B6A2D}"/>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7">
                <a:extLst>
                  <a:ext uri="{FF2B5EF4-FFF2-40B4-BE49-F238E27FC236}">
                    <a16:creationId xmlns:a16="http://schemas.microsoft.com/office/drawing/2014/main" id="{58489BBC-EEB3-4403-AFD7-7B89D8C64213}"/>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12C6A7A5-F7CD-4D81-8FEA-EB1A63966F69}"/>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solidFill>
                <a:srgbClr val="E1E1E1"/>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24" name="Oval 23"/>
            <p:cNvSpPr/>
            <p:nvPr/>
          </p:nvSpPr>
          <p:spPr bwMode="auto">
            <a:xfrm>
              <a:off x="4811776" y="2633472"/>
              <a:ext cx="8301135" cy="811329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17B2355-573B-47C4-B260-DDE615AED674}"/>
              </a:ext>
            </a:extLst>
          </p:cNvPr>
          <p:cNvSpPr>
            <a:spLocks noGrp="1"/>
          </p:cNvSpPr>
          <p:nvPr>
            <p:ph type="title"/>
          </p:nvPr>
        </p:nvSpPr>
        <p:spPr>
          <a:xfrm>
            <a:off x="269240" y="339390"/>
            <a:ext cx="5606043" cy="899665"/>
          </a:xfrm>
        </p:spPr>
        <p:txBody>
          <a:bodyPr/>
          <a:lstStyle/>
          <a:p>
            <a:r>
              <a:rPr lang="en-US" dirty="0"/>
              <a:t>Azure cosmos </a:t>
            </a:r>
            <a:r>
              <a:rPr lang="en-US" dirty="0" err="1"/>
              <a:t>db</a:t>
            </a:r>
            <a:endParaRPr lang="en-US" dirty="0"/>
          </a:p>
        </p:txBody>
      </p:sp>
      <p:sp>
        <p:nvSpPr>
          <p:cNvPr id="3" name="Text Placeholder 2">
            <a:extLst>
              <a:ext uri="{FF2B5EF4-FFF2-40B4-BE49-F238E27FC236}">
                <a16:creationId xmlns:a16="http://schemas.microsoft.com/office/drawing/2014/main" id="{67026799-07BC-4B9B-8E23-AF1B64DB0260}"/>
              </a:ext>
            </a:extLst>
          </p:cNvPr>
          <p:cNvSpPr>
            <a:spLocks noGrp="1"/>
          </p:cNvSpPr>
          <p:nvPr>
            <p:ph type="body" sz="quarter" idx="11"/>
          </p:nvPr>
        </p:nvSpPr>
        <p:spPr>
          <a:xfrm>
            <a:off x="269239" y="1075634"/>
            <a:ext cx="5606043" cy="3801041"/>
          </a:xfrm>
        </p:spPr>
        <p:txBody>
          <a:bodyPr/>
          <a:lstStyle/>
          <a:p>
            <a:r>
              <a:rPr lang="en-US" sz="1800" dirty="0">
                <a:solidFill>
                  <a:schemeClr val="tx1"/>
                </a:solidFill>
              </a:rPr>
              <a:t>A globally distributed, massively scalable, multi-model database service.</a:t>
            </a:r>
          </a:p>
          <a:p>
            <a:pPr marL="285750" lvl="1" indent="-285750">
              <a:spcBef>
                <a:spcPts val="1600"/>
              </a:spcBef>
              <a:spcAft>
                <a:spcPts val="0"/>
              </a:spcAft>
              <a:buFont typeface="Arial" charset="0"/>
              <a:buChar char="•"/>
            </a:pPr>
            <a:r>
              <a:rPr lang="en-US" sz="1800" dirty="0">
                <a:solidFill>
                  <a:schemeClr val="tx1"/>
                </a:solidFill>
              </a:rPr>
              <a:t>MongoDB, Cassandra, Gremlin/graph, table, and NoSQL APIs</a:t>
            </a:r>
          </a:p>
          <a:p>
            <a:pPr marL="285750" lvl="1" indent="-285750">
              <a:spcBef>
                <a:spcPts val="1000"/>
              </a:spcBef>
              <a:spcAft>
                <a:spcPts val="0"/>
              </a:spcAft>
              <a:buFont typeface="Arial" charset="0"/>
              <a:buChar char="•"/>
            </a:pPr>
            <a:r>
              <a:rPr lang="en-US" sz="1800" dirty="0">
                <a:solidFill>
                  <a:schemeClr val="tx1"/>
                </a:solidFill>
              </a:rPr>
              <a:t>Elastic scale of storage and throughput</a:t>
            </a:r>
          </a:p>
          <a:p>
            <a:pPr marL="285750" lvl="1" indent="-285750">
              <a:spcBef>
                <a:spcPts val="1000"/>
              </a:spcBef>
              <a:spcAft>
                <a:spcPts val="0"/>
              </a:spcAft>
              <a:buFont typeface="Arial" charset="0"/>
              <a:buChar char="•"/>
            </a:pPr>
            <a:r>
              <a:rPr lang="en-US" sz="1800" dirty="0">
                <a:solidFill>
                  <a:schemeClr val="tx1"/>
                </a:solidFill>
              </a:rPr>
              <a:t>Multiple, well-defined </a:t>
            </a:r>
            <a:r>
              <a:rPr lang="en-US" sz="1800">
                <a:solidFill>
                  <a:schemeClr val="tx1"/>
                </a:solidFill>
              </a:rPr>
              <a:t>consistency models</a:t>
            </a:r>
            <a:endParaRPr lang="en-US" sz="1800" dirty="0">
              <a:solidFill>
                <a:schemeClr val="tx1"/>
              </a:solidFill>
            </a:endParaRPr>
          </a:p>
          <a:p>
            <a:pPr marL="285750" lvl="1" indent="-285750">
              <a:spcBef>
                <a:spcPts val="1000"/>
              </a:spcBef>
              <a:spcAft>
                <a:spcPts val="0"/>
              </a:spcAft>
              <a:buFont typeface="Arial" charset="0"/>
              <a:buChar char="•"/>
            </a:pPr>
            <a:r>
              <a:rPr lang="en-US" sz="1800" dirty="0">
                <a:solidFill>
                  <a:schemeClr val="tx1"/>
                </a:solidFill>
              </a:rPr>
              <a:t>&lt;10ms read and write latency guarantee</a:t>
            </a:r>
          </a:p>
          <a:p>
            <a:pPr marL="285750" lvl="1" indent="-285750">
              <a:spcBef>
                <a:spcPts val="1000"/>
              </a:spcBef>
              <a:spcAft>
                <a:spcPts val="0"/>
              </a:spcAft>
              <a:buFont typeface="Arial" charset="0"/>
              <a:buChar char="•"/>
            </a:pPr>
            <a:r>
              <a:rPr lang="en-CA" sz="1800" dirty="0">
                <a:solidFill>
                  <a:schemeClr val="tx1"/>
                </a:solidFill>
              </a:rPr>
              <a:t>9</a:t>
            </a:r>
            <a:r>
              <a:rPr lang="en-US" sz="1800" dirty="0">
                <a:solidFill>
                  <a:schemeClr val="tx1"/>
                </a:solidFill>
              </a:rPr>
              <a:t>9.999% high-availability guarantee</a:t>
            </a:r>
          </a:p>
          <a:p>
            <a:pPr marL="285750" lvl="1" indent="-285750">
              <a:spcBef>
                <a:spcPts val="1000"/>
              </a:spcBef>
              <a:spcAft>
                <a:spcPts val="0"/>
              </a:spcAft>
              <a:buFont typeface="Arial" charset="0"/>
              <a:buChar char="•"/>
            </a:pPr>
            <a:r>
              <a:rPr lang="en-US" sz="1800" dirty="0">
                <a:solidFill>
                  <a:schemeClr val="tx1"/>
                </a:solidFill>
              </a:rPr>
              <a:t>Industry-leading SLAs across performance, latency, availability and throughput</a:t>
            </a:r>
          </a:p>
        </p:txBody>
      </p:sp>
      <p:sp>
        <p:nvSpPr>
          <p:cNvPr id="16" name="Rectangle 15">
            <a:extLst>
              <a:ext uri="{FF2B5EF4-FFF2-40B4-BE49-F238E27FC236}">
                <a16:creationId xmlns:a16="http://schemas.microsoft.com/office/drawing/2014/main" id="{4C835B6C-2010-4DC3-8D6B-4A2D6546FEF4}"/>
              </a:ext>
            </a:extLst>
          </p:cNvPr>
          <p:cNvSpPr/>
          <p:nvPr/>
        </p:nvSpPr>
        <p:spPr bwMode="auto">
          <a:xfrm>
            <a:off x="0" y="5566611"/>
            <a:ext cx="12191999" cy="12913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
        <p:nvSpPr>
          <p:cNvPr id="4" name="TextBox 3">
            <a:extLst>
              <a:ext uri="{FF2B5EF4-FFF2-40B4-BE49-F238E27FC236}">
                <a16:creationId xmlns:a16="http://schemas.microsoft.com/office/drawing/2014/main" id="{3180A0B9-F0B3-4817-B7F7-60D169F47C6B}"/>
              </a:ext>
            </a:extLst>
          </p:cNvPr>
          <p:cNvSpPr txBox="1"/>
          <p:nvPr/>
        </p:nvSpPr>
        <p:spPr>
          <a:xfrm>
            <a:off x="313980"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Migrate </a:t>
            </a:r>
            <a:br>
              <a:rPr lang="en-US" dirty="0">
                <a:solidFill>
                  <a:schemeClr val="bg1"/>
                </a:solidFill>
              </a:rPr>
            </a:br>
            <a:r>
              <a:rPr lang="en-US" dirty="0">
                <a:solidFill>
                  <a:schemeClr val="bg1"/>
                </a:solidFill>
              </a:rPr>
              <a:t>NoSQL data and apps</a:t>
            </a:r>
          </a:p>
        </p:txBody>
      </p:sp>
      <p:sp>
        <p:nvSpPr>
          <p:cNvPr id="5" name="TextBox 4">
            <a:extLst>
              <a:ext uri="{FF2B5EF4-FFF2-40B4-BE49-F238E27FC236}">
                <a16:creationId xmlns:a16="http://schemas.microsoft.com/office/drawing/2014/main" id="{9CAB9E17-CF1F-4D99-A675-1F1EB863E4EB}"/>
              </a:ext>
            </a:extLst>
          </p:cNvPr>
          <p:cNvSpPr txBox="1"/>
          <p:nvPr/>
        </p:nvSpPr>
        <p:spPr>
          <a:xfrm>
            <a:off x="3333299"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Use multiple data and consistency models</a:t>
            </a:r>
          </a:p>
        </p:txBody>
      </p:sp>
      <p:sp>
        <p:nvSpPr>
          <p:cNvPr id="6" name="TextBox 5">
            <a:extLst>
              <a:ext uri="{FF2B5EF4-FFF2-40B4-BE49-F238E27FC236}">
                <a16:creationId xmlns:a16="http://schemas.microsoft.com/office/drawing/2014/main" id="{4F70A66A-F44C-4909-8C24-F1F164B37B03}"/>
              </a:ext>
            </a:extLst>
          </p:cNvPr>
          <p:cNvSpPr txBox="1"/>
          <p:nvPr/>
        </p:nvSpPr>
        <p:spPr>
          <a:xfrm>
            <a:off x="6198070"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Build real-time customer experiences</a:t>
            </a:r>
          </a:p>
        </p:txBody>
      </p:sp>
      <p:sp>
        <p:nvSpPr>
          <p:cNvPr id="7" name="TextBox 6">
            <a:extLst>
              <a:ext uri="{FF2B5EF4-FFF2-40B4-BE49-F238E27FC236}">
                <a16:creationId xmlns:a16="http://schemas.microsoft.com/office/drawing/2014/main" id="{81BD9C96-D762-44AF-BA46-07C6D41C2E05}"/>
              </a:ext>
            </a:extLst>
          </p:cNvPr>
          <p:cNvSpPr txBox="1"/>
          <p:nvPr/>
        </p:nvSpPr>
        <p:spPr>
          <a:xfrm>
            <a:off x="9140116" y="5804028"/>
            <a:ext cx="2737904"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Ideal for IoT, gaming and eCommerce</a:t>
            </a:r>
          </a:p>
        </p:txBody>
      </p:sp>
      <p:sp>
        <p:nvSpPr>
          <p:cNvPr id="8" name="Rectangle 7">
            <a:extLst>
              <a:ext uri="{FF2B5EF4-FFF2-40B4-BE49-F238E27FC236}">
                <a16:creationId xmlns:a16="http://schemas.microsoft.com/office/drawing/2014/main" id="{D2D8CAC8-BD37-4EA4-BC4E-CFA7EB79AAA8}"/>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3884846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50000">
                                          <p:cBhvr additive="base">
                                            <p:cTn id="7" dur="5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theme1.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2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3" ma:contentTypeDescription="" ma:contentTypeScope="" ma:versionID="eb4af57b054c1de348517e196fac54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b12ba5e113ebef15756c28067d0aa8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Customer-facing L100 (non-technical) pitch deck with service overview, key features, top use cases, reference architectures, and competitive differentiators.</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wner xmlns="230e9df3-be65-4c73-a93b-d1236ebd677e">
      <UserInfo>
        <DisplayName>Anitah Cantele</DisplayName>
        <AccountId>88460</AccountId>
        <AccountType/>
      </UserInfo>
    </Owner>
    <PublishDate xmlns="230E9DF3-BE65-4C73-A93B-D1236EBD677E">2019-05-07T07:00:00+00:00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Wisam Hirzalla</DisplayName>
        <AccountId>17115</AccountId>
        <AccountType/>
      </UserInfo>
    </OwnersManager>
    <Expire_x0020_Review xmlns="230e9df3-be65-4c73-a93b-d1236ebd677e">2020-06-30T07:00:00+00:00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Compete Domain</TermName>
          <TermId xmlns="http://schemas.microsoft.com/office/infopath/2007/PartnerControls">b64df03d-ac6e-47e3-a629-66762ad81f36</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i:0#.f|membership|nrg@microsoft.com</DisplayName>
        <AccountId>171557</AccountId>
        <AccountType/>
      </UserInfo>
      <UserInfo>
        <DisplayName>i:0#.f|membership|jupongra@microsoft.com</DisplayName>
        <AccountId>89218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Cosmos DB</TermName>
          <TermId xmlns="http://schemas.microsoft.com/office/infopath/2007/PartnerControls">8dac6ac4-f531-4a37-861f-2c36a218359b</TermId>
        </TermInfo>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 (beginner)</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Info xmlns="http://schemas.microsoft.com/office/infopath/2007/PartnerControls">
          <TermName xmlns="http://schemas.microsoft.com/office/infopath/2007/PartnerControls">All Standard Titles</TermName>
          <TermId xmlns="http://schemas.microsoft.com/office/infopath/2007/PartnerControls">ef7f2c35-3932-45cd-837a-94fa96ae23cb</TermId>
        </TermInfo>
      </Terms>
    </b60f8d2dbb984f349d80d8196897f4d3>
    <Thumbnail1 xmlns="230e9df3-be65-4c73-a93b-d1236ebd677e">
      <Url>https://microsoft.sharepoint.com/sites/Infopedia_G01KC/Media/Thumbnails/G01KC-1-28075/Azure%20Cosmos%20DB%20Overview%20Pitch%20Deck%20L100_2.png</Url>
      <Description>/sites/Infopedia_G01KC/Media/Thumbnails/G01KC-1-28075/Azure Cosmos DB Overview Pitch Deck L100_2.png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platforms</TermName>
          <TermId xmlns="http://schemas.microsoft.com/office/infopath/2007/PartnerControls">0a329485-8df0-4be0-92ea-a112a096ccd0</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2660</Value>
      <Value>957</Value>
      <Value>31</Value>
      <Value>29</Value>
      <Value>361</Value>
      <Value>656</Value>
      <Value>581</Value>
      <Value>14</Value>
      <Value>3094</Value>
      <Value>2325</Value>
      <Value>21</Value>
      <Value>20</Value>
      <Value>3091</Value>
      <Value>3089</Value>
      <Value>1941</Value>
      <Value>16</Value>
      <Value>828</Value>
      <Value>643</Value>
      <Value>3097</Value>
      <Value>3066</Value>
      <Value>80</Value>
      <Value>3100</Value>
      <Value>185</Value>
    </TaxCatchAll>
    <ParentID1 xmlns="230e9df3-be65-4c73-a93b-d1236ebd677e">G01KC-1-28072</ParentID1>
    <MediaServiceKeyPoints xmlns="b3bc04a5-d503-43b1-b98c-a8cf663329d9" xsi:nil="true"/>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migration</TermName>
          <TermId xmlns="http://schemas.microsoft.com/office/infopath/2007/PartnerControls">593e13b7-0be5-41e1-9774-d39ce59b90f4</TermId>
        </TermInfo>
        <TermInfo xmlns="http://schemas.microsoft.com/office/infopath/2007/PartnerControls">
          <TermName xmlns="http://schemas.microsoft.com/office/infopath/2007/PartnerControls">NoSQL databases</TermName>
          <TermId xmlns="http://schemas.microsoft.com/office/infopath/2007/PartnerControls">aed9d105-2790-46b5-8997-82ed3b0a7d49</TermId>
        </TermInfo>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DocId xmlns="230e9df3-be65-4c73-a93b-d1236ebd677e">G01KC-99682991-28075</_dlc_DocId>
    <_dlc_ExpireDateSaved xmlns="http://schemas.microsoft.com/sharepoint/v3" xsi:nil="true"/>
    <_dlc_ExpireDate xmlns="http://schemas.microsoft.com/sharepoint/v3">2020-06-30T07:00:00+00:00</_dlc_ExpireDate>
    <_dlc_DocIdUrl xmlns="230e9df3-be65-4c73-a93b-d1236ebd677e">
      <Url>https://microsoft.sharepoint.com/sites/Infopedia_G01KC/_layouts/15/DocIdRedir.aspx?ID=G01KC-99682991-28075</Url>
      <Description>G01KC-99682991-28075</Description>
    </_dlc_DocIdUrl>
  </documentManagement>
</p:properties>
</file>

<file path=customXml/itemProps1.xml><?xml version="1.0" encoding="utf-8"?>
<ds:datastoreItem xmlns:ds="http://schemas.openxmlformats.org/officeDocument/2006/customXml" ds:itemID="{ED28FD95-70F5-4962-8414-E191F1111A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CC66CB-E7B9-47E7-B375-4FC91001E9E0}">
  <ds:schemaRefs>
    <ds:schemaRef ds:uri="http://schemas.microsoft.com/sharepoint/events"/>
  </ds:schemaRefs>
</ds:datastoreItem>
</file>

<file path=customXml/itemProps3.xml><?xml version="1.0" encoding="utf-8"?>
<ds:datastoreItem xmlns:ds="http://schemas.openxmlformats.org/officeDocument/2006/customXml" ds:itemID="{A2985D28-C0E4-4CAF-83BC-BFBFE0E22532}">
  <ds:schemaRefs>
    <ds:schemaRef ds:uri="http://schemas.microsoft.com/sharepoint/v3/contenttype/forms"/>
  </ds:schemaRefs>
</ds:datastoreItem>
</file>

<file path=customXml/itemProps4.xml><?xml version="1.0" encoding="utf-8"?>
<ds:datastoreItem xmlns:ds="http://schemas.openxmlformats.org/officeDocument/2006/customXml" ds:itemID="{038345DB-9405-4A1B-8194-EBF289AD37C5}">
  <ds:schemaRefs>
    <ds:schemaRef ds:uri="http://purl.org/dc/dcmitype/"/>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schemas.microsoft.com/sharepoint/v3"/>
    <ds:schemaRef ds:uri="http://purl.org/dc/terms/"/>
    <ds:schemaRef ds:uri="b3bc04a5-d503-43b1-b98c-a8cf663329d9"/>
    <ds:schemaRef ds:uri="http://schemas.microsoft.com/office/2006/documentManagement/types"/>
    <ds:schemaRef ds:uri="230E9DF3-BE65-4C73-A93B-D1236EBD677E"/>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36882</TotalTime>
  <Words>2006</Words>
  <Application>Microsoft Office PowerPoint</Application>
  <PresentationFormat>Widescreen</PresentationFormat>
  <Paragraphs>371</Paragraphs>
  <Slides>24</Slides>
  <Notes>16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24</vt:i4>
      </vt:variant>
    </vt:vector>
  </HeadingPairs>
  <TitlesOfParts>
    <vt:vector size="40" baseType="lpstr">
      <vt:lpstr>Arial</vt:lpstr>
      <vt:lpstr>Calibri</vt:lpstr>
      <vt:lpstr>Calibri Light</vt:lpstr>
      <vt:lpstr>Consolas</vt:lpstr>
      <vt:lpstr>GillSans-Light</vt:lpstr>
      <vt:lpstr>Segoe UI</vt:lpstr>
      <vt:lpstr>Segoe UI Light</vt:lpstr>
      <vt:lpstr>Segoe UI Semibold</vt:lpstr>
      <vt:lpstr>Segoe UI Semilight</vt:lpstr>
      <vt:lpstr>Source Sans Pro</vt:lpstr>
      <vt:lpstr>Times New Roman</vt:lpstr>
      <vt:lpstr>Wingdings</vt:lpstr>
      <vt:lpstr>WHITE TEMPLATE</vt:lpstr>
      <vt:lpstr>1_Microsoft 365 PPT Template - 2018</vt:lpstr>
      <vt:lpstr>3_WHITE TEMPLATE</vt:lpstr>
      <vt:lpstr>2_ML</vt:lpstr>
      <vt:lpstr>Azure Cosmos db     </vt:lpstr>
      <vt:lpstr>Powering global solutions</vt:lpstr>
      <vt:lpstr>AZURE COSMOS DB</vt:lpstr>
      <vt:lpstr>Turnkey global distribution</vt:lpstr>
      <vt:lpstr>ELASTIC SCALE OUT OF STORAGE AND THROUGHPUT</vt:lpstr>
      <vt:lpstr>FIVE WELL-DEFINED CONSISTENCY MODELS</vt:lpstr>
      <vt:lpstr>Multiple data models and apis</vt:lpstr>
      <vt:lpstr>Handle any data with no schema or indexing required</vt:lpstr>
      <vt:lpstr>Azure cosmos db</vt:lpstr>
      <vt:lpstr>CONA Proposed BI Architecture - Overall</vt:lpstr>
      <vt:lpstr> Spark Introduction</vt:lpstr>
      <vt:lpstr>The Big Data Problem</vt:lpstr>
      <vt:lpstr>The Big Data Problem</vt:lpstr>
      <vt:lpstr>Apache Spark Motivation</vt:lpstr>
      <vt:lpstr>Spark</vt:lpstr>
      <vt:lpstr>Spark Tools</vt:lpstr>
      <vt:lpstr>Spark Tools</vt:lpstr>
      <vt:lpstr>Spark - MLlib </vt:lpstr>
      <vt:lpstr>Resilient Distributed Datasets (RDDs)</vt:lpstr>
      <vt:lpstr>Azure Databricks A fast, easy and collaborative Apache® Spark™ based analytics platform optimized for Azure </vt:lpstr>
      <vt:lpstr>Azure Databricks</vt:lpstr>
      <vt:lpstr>Azure Databricks </vt:lpstr>
      <vt:lpstr>Azure Databricks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Overview Pitch Deck L100</dc:title>
  <dc:creator>Nikisha Reyes-Grange</dc:creator>
  <cp:lastModifiedBy>Shivinder Singh</cp:lastModifiedBy>
  <cp:revision>263</cp:revision>
  <cp:lastPrinted>2017-10-31T19:33:51Z</cp:lastPrinted>
  <dcterms:created xsi:type="dcterms:W3CDTF">2017-10-31T15:42:06Z</dcterms:created>
  <dcterms:modified xsi:type="dcterms:W3CDTF">2019-06-06T19:41:28Z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ancantel@microsoft.com</vt:lpwstr>
  </property>
  <property fmtid="{D5CDD505-2E9C-101B-9397-08002B2CF9AE}" pid="5" name="MSIP_Label_f42aa342-8706-4288-bd11-ebb85995028c_SetDate">
    <vt:lpwstr>2017-11-22T18:51:43.7485967Z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TaxKeyword">
    <vt:lpwstr/>
  </property>
  <property fmtid="{D5CDD505-2E9C-101B-9397-08002B2CF9AE}" pid="11" name="NewsType">
    <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Region">
    <vt:lpwstr/>
  </property>
  <property fmtid="{D5CDD505-2E9C-101B-9397-08002B2CF9AE}" pid="14" name="ItemType">
    <vt:lpwstr>16;#customer presentations|18e9ae94-e321-4eea-82d2-ad5b2f470f3c</vt:lpwstr>
  </property>
  <property fmtid="{D5CDD505-2E9C-101B-9397-08002B2CF9AE}" pid="15" name="Confidentiality">
    <vt:lpwstr>14;#customer ready|8986c41d-21c5-4f8f-8a12-ea4625b46858</vt:lpwstr>
  </property>
  <property fmtid="{D5CDD505-2E9C-101B-9397-08002B2CF9AE}" pid="16" name="ContentTypeId">
    <vt:lpwstr>0x0101000E4CB7077FEE4FF7AE86D4A500EEC780030016C849C62B10EB41ACA8C7EEDEF40BB20099ECF64382448D48A56095091C66B1A9</vt:lpwstr>
  </property>
  <property fmtid="{D5CDD505-2E9C-101B-9397-08002B2CF9AE}" pid="17" name="Industries">
    <vt:lpwstr/>
  </property>
  <property fmtid="{D5CDD505-2E9C-101B-9397-08002B2CF9AE}" pid="18" name="MSProducts">
    <vt:lpwstr/>
  </property>
  <property fmtid="{D5CDD505-2E9C-101B-9397-08002B2CF9AE}" pid="19" name="Competitors">
    <vt:lpwstr/>
  </property>
  <property fmtid="{D5CDD505-2E9C-101B-9397-08002B2CF9AE}" pid="20" name="ExperienceContentType">
    <vt:lpwstr/>
  </property>
  <property fmtid="{D5CDD505-2E9C-101B-9397-08002B2CF9AE}" pid="21" name="SMSGDomain">
    <vt:lpwstr>21;#Intelligent Cloud|adc2fe87-c79a-4ded-a449-3f86b954069d;#185;#Compete Domain|b64df03d-ac6e-47e3-a629-66762ad81f36;#20;#Microsoft Azure Domain|d600a391-d529-4311-892b-2c05c1ab2538</vt:lpwstr>
  </property>
  <property fmtid="{D5CDD505-2E9C-101B-9397-08002B2CF9AE}" pid="22" name="BusinessArchitecture">
    <vt:lpwstr>2325;#Data and AI|60d86926-9fc6-4873-ad19-e15bf82160d7;#828;#data platforms|0a329485-8df0-4be0-92ea-a112a096ccd0</vt:lpwstr>
  </property>
  <property fmtid="{D5CDD505-2E9C-101B-9397-08002B2CF9AE}" pid="23" name="Products">
    <vt:lpwstr>2660;#Azure Cosmos DB|8dac6ac4-f531-4a37-861f-2c36a218359b;#80;#Azure platform|df6aaec2-d07c-4319-b510-15a691aea35b</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e8080b0481964c759b2c36ae49591b31">
    <vt:lpwstr/>
  </property>
  <property fmtid="{D5CDD505-2E9C-101B-9397-08002B2CF9AE}" pid="27" name="_docset_NoMedatataSyncRequired">
    <vt:lpwstr>False</vt:lpwstr>
  </property>
  <property fmtid="{D5CDD505-2E9C-101B-9397-08002B2CF9AE}" pid="28" name="TechnicalLevel">
    <vt:lpwstr>3066;#100 (beginner)|7d022d07-ff67-4af8-910d-8ea6b46b5908</vt:lpwstr>
  </property>
  <property fmtid="{D5CDD505-2E9C-101B-9397-08002B2CF9AE}" pid="29" name="MSIP_Label_f42aa342-8706-4288-bd11-ebb85995028c_SetBy">
    <vt:lpwstr>joannem@microsoft.com</vt:lpwstr>
  </property>
  <property fmtid="{D5CDD505-2E9C-101B-9397-08002B2CF9AE}" pid="30" name="Audiences">
    <vt:lpwstr/>
  </property>
  <property fmtid="{D5CDD505-2E9C-101B-9397-08002B2CF9AE}" pid="31" name="SMSG Items">
    <vt:lpwstr>3091;#documents|e037ed84-7d8e-4cbb-9c8f-61e80301a44f</vt:lpwstr>
  </property>
  <property fmtid="{D5CDD505-2E9C-101B-9397-08002B2CF9AE}" pid="32" name="ldac8aee9d1f469e8cd8c3f8d6a615f2">
    <vt:lpwstr/>
  </property>
  <property fmtid="{D5CDD505-2E9C-101B-9397-08002B2CF9AE}" pid="33" name="Solution Areas">
    <vt:lpwstr>3097;#Data and AI|60d86926-9fc6-4873-ad19-e15bf82160d7;#3089;#Applications and Infrastructure|f69679d5-ce87-4413-9040-82ea79c5c527</vt:lpwstr>
  </property>
  <property fmtid="{D5CDD505-2E9C-101B-9397-08002B2CF9AE}" pid="34" name="EmployeeRole">
    <vt:lpwstr/>
  </property>
  <property fmtid="{D5CDD505-2E9C-101B-9397-08002B2CF9AE}" pid="35" name="MSIP_Label_f42aa342-8706-4288-bd11-ebb85995028c_Ref">
    <vt:lpwstr>https://api.informationprotection.azure.com/api/72f988bf-86f1-41af-91ab-2d7cd011db47</vt:lpwstr>
  </property>
  <property fmtid="{D5CDD505-2E9C-101B-9397-08002B2CF9AE}" pid="36" name="NewsTopic">
    <vt:lpwstr/>
  </property>
  <property fmtid="{D5CDD505-2E9C-101B-9397-08002B2CF9AE}" pid="37" name="Roles">
    <vt:lpwstr>656;#Sales|72627068-acd7-4c1a-8b95-a0256be5dc9f;#361;#Technical Sales|831f7989-43a4-4e48-852a-a5355978f47f;#957;#Marketing|6bac43fe-835f-4207-8dba-9b6899aa3139;#1941;#All Standard Titles|ef7f2c35-3932-45cd-837a-94fa96ae23cb</vt:lpwstr>
  </property>
  <property fmtid="{D5CDD505-2E9C-101B-9397-08002B2CF9AE}" pid="3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9" name="NewsSource">
    <vt:lpwstr/>
  </property>
  <property fmtid="{D5CDD505-2E9C-101B-9397-08002B2CF9AE}" pid="40" name="MSProfessions">
    <vt:lpwstr>3094;#Sales|72627068-acd7-4c1a-8b95-a0256be5dc9f;#3100;#Marketing|6bac43fe-835f-4207-8dba-9b6899aa3139</vt:lpwstr>
  </property>
  <property fmtid="{D5CDD505-2E9C-101B-9397-08002B2CF9AE}" pid="41" name="SMSGTags">
    <vt:lpwstr/>
  </property>
  <property fmtid="{D5CDD505-2E9C-101B-9397-08002B2CF9AE}" pid="42" name="_dlc_DocIdItemGuid">
    <vt:lpwstr>6ce9681a-e835-4c0c-a869-c70aeb05e9f1</vt:lpwstr>
  </property>
  <property fmtid="{D5CDD505-2E9C-101B-9397-08002B2CF9AE}" pid="43" name="MSPhysicalGeography">
    <vt:lpwstr/>
  </property>
  <property fmtid="{D5CDD505-2E9C-101B-9397-08002B2CF9AE}" pid="44" name="EnterpriseDomainTags">
    <vt:lpwstr/>
  </property>
  <property fmtid="{D5CDD505-2E9C-101B-9397-08002B2CF9AE}" pid="45" name="j3562c58ee414e028925bc902cfc01a1">
    <vt:lpwstr/>
  </property>
  <property fmtid="{D5CDD505-2E9C-101B-9397-08002B2CF9AE}" pid="46" name="Segments">
    <vt:lpwstr/>
  </property>
  <property fmtid="{D5CDD505-2E9C-101B-9397-08002B2CF9AE}" pid="47" name="Partners">
    <vt:lpwstr/>
  </property>
  <property fmtid="{D5CDD505-2E9C-101B-9397-08002B2CF9AE}" pid="48" name="ActivitiesAndPrograms">
    <vt:lpwstr/>
  </property>
  <property fmtid="{D5CDD505-2E9C-101B-9397-08002B2CF9AE}" pid="49" name="la4444b61d19467597d63190b69ac227">
    <vt:lpwstr/>
  </property>
  <property fmtid="{D5CDD505-2E9C-101B-9397-08002B2CF9AE}" pid="50" name="Topics">
    <vt:lpwstr>643;#migration|593e13b7-0be5-41e1-9774-d39ce59b90f4;#581;#NoSQL databases|aed9d105-2790-46b5-8997-82ed3b0a7d49;#29;#features|94b87768-f145-4764-adbd-fec700e47348</vt:lpwstr>
  </property>
  <property fmtid="{D5CDD505-2E9C-101B-9397-08002B2CF9AE}" pid="51" name="Groups">
    <vt:lpwstr>31;#Azure Marketing|0958c357-5252-473f-8b4e-42f27525a99d</vt:lpwstr>
  </property>
  <property fmtid="{D5CDD505-2E9C-101B-9397-08002B2CF9AE}" pid="52" name="Languages">
    <vt:lpwstr/>
  </property>
  <property fmtid="{D5CDD505-2E9C-101B-9397-08002B2CF9AE}" pid="53" name="of67e5d4b76f4a9db8769983fda9cec0">
    <vt:lpwstr/>
  </property>
</Properties>
</file>